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Roboto"/>
      <p:regular r:id="rId52"/>
      <p:bold r:id="rId53"/>
      <p:italic r:id="rId54"/>
      <p:boldItalic r:id="rId55"/>
    </p:embeddedFont>
    <p:embeddedFont>
      <p:font typeface="Roboto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6.xml"/><Relationship Id="rId55" Type="http://schemas.openxmlformats.org/officeDocument/2006/relationships/font" Target="fonts/Roboto-boldItalic.fntdata"/><Relationship Id="rId10" Type="http://schemas.openxmlformats.org/officeDocument/2006/relationships/slide" Target="slides/slide5.xml"/><Relationship Id="rId54" Type="http://schemas.openxmlformats.org/officeDocument/2006/relationships/font" Target="fonts/Roboto-italic.fntdata"/><Relationship Id="rId13" Type="http://schemas.openxmlformats.org/officeDocument/2006/relationships/slide" Target="slides/slide8.xml"/><Relationship Id="rId57" Type="http://schemas.openxmlformats.org/officeDocument/2006/relationships/font" Target="fonts/RobotoMono-bold.fntdata"/><Relationship Id="rId12" Type="http://schemas.openxmlformats.org/officeDocument/2006/relationships/slide" Target="slides/slide7.xml"/><Relationship Id="rId56" Type="http://schemas.openxmlformats.org/officeDocument/2006/relationships/font" Target="fonts/RobotoMono-regular.fntdata"/><Relationship Id="rId15" Type="http://schemas.openxmlformats.org/officeDocument/2006/relationships/slide" Target="slides/slide10.xml"/><Relationship Id="rId59" Type="http://schemas.openxmlformats.org/officeDocument/2006/relationships/font" Target="fonts/RobotoMono-boldItalic.fntdata"/><Relationship Id="rId14" Type="http://schemas.openxmlformats.org/officeDocument/2006/relationships/slide" Target="slides/slide9.xml"/><Relationship Id="rId58" Type="http://schemas.openxmlformats.org/officeDocument/2006/relationships/font" Target="fonts/Roboto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35c8c847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35c8c847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17b39ee87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17b39ee87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15a2b9865f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15a2b9865f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15387f3431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15387f3431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15a2b9865f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15a2b9865f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15387f3431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15387f3431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15a2b9865f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15a2b9865f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15a2b9865f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15a2b9865f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15a2b9865f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15a2b9865f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131a396a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131a396a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1a43f5e08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1a43f5e08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17b39ee8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17b39ee8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17b39ee87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17b39ee87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17b39ee87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17b39ee87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17b39ee87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17b39ee87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17b39ee87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17b39ee87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17b39ee87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17b39ee87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15a2b9865f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15a2b9865f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17b39ee87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17b39ee87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17b39ee87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17b39ee87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15a2b9865f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15a2b9865f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17b39ee87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17b39ee87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15a2b9865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15a2b9865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17b39ee87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17b39ee87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153e49bb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153e49bb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15a2b9865f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15a2b9865f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17b39ee87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17b39ee87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17b39ee87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17b39ee87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5a2b9865f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15a2b9865f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19109520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19109520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17b39ee87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17b39ee87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17b39ee87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17b39ee87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1a43f5e08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1a43f5e08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15a2b9865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15a2b9865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1a43f5e08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1a43f5e08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1a43f5e08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1a43f5e08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17b39ee87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17b39ee87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15a2b9865f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15a2b9865f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1a43f5e0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1a43f5e0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15a2b9865f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15a2b9865f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15a2b9865f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15a2b9865f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15a2b9865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15a2b9865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15a2b9865f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15a2b9865f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15a2b9865f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15a2b9865f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15a2b9865f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15a2b9865f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5a2b9865f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15a2b9865f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11150" lvl="3" marL="1828800" algn="ctr">
              <a:spcBef>
                <a:spcPts val="0"/>
              </a:spcBef>
              <a:spcAft>
                <a:spcPts val="0"/>
              </a:spcAft>
              <a:buSzPts val="13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3F3F3"/>
        </a:solid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lvl1pPr indent="-330200" lvl="0" marL="457200">
              <a:spcBef>
                <a:spcPts val="200"/>
              </a:spcBef>
              <a:spcAft>
                <a:spcPts val="0"/>
              </a:spcAft>
              <a:buSzPts val="1600"/>
              <a:buChar char="●"/>
              <a:defRPr/>
            </a:lvl1pPr>
            <a:lvl2pPr indent="-311150" lvl="1" marL="914400">
              <a:lnSpc>
                <a:spcPct val="115000"/>
              </a:lnSpc>
              <a:spcBef>
                <a:spcPts val="200"/>
              </a:spcBef>
              <a:spcAft>
                <a:spcPts val="0"/>
              </a:spcAft>
              <a:buSzPts val="1300"/>
              <a:buChar char="○"/>
              <a:defRPr sz="13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0977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03782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6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200"/>
              <a:buNone/>
              <a:defRPr sz="22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a:lnSpc>
                <a:spcPct val="115000"/>
              </a:lnSpc>
              <a:spcBef>
                <a:spcPts val="0"/>
              </a:spcBef>
              <a:spcAft>
                <a:spcPts val="0"/>
              </a:spcAft>
              <a:buClr>
                <a:schemeClr val="dk2"/>
              </a:buClr>
              <a:buSzPts val="1600"/>
              <a:buChar char="●"/>
              <a:defRPr sz="16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1150" lvl="2" marL="1371600">
              <a:lnSpc>
                <a:spcPct val="115000"/>
              </a:lnSpc>
              <a:spcBef>
                <a:spcPts val="0"/>
              </a:spcBef>
              <a:spcAft>
                <a:spcPts val="0"/>
              </a:spcAft>
              <a:buClr>
                <a:schemeClr val="dk2"/>
              </a:buClr>
              <a:buSzPts val="1300"/>
              <a:buChar char="■"/>
              <a:defRPr sz="1300">
                <a:solidFill>
                  <a:schemeClr val="dk2"/>
                </a:solidFill>
              </a:defRPr>
            </a:lvl3pPr>
            <a:lvl4pPr indent="-311150" lvl="3" marL="1828800">
              <a:lnSpc>
                <a:spcPct val="115000"/>
              </a:lnSpc>
              <a:spcBef>
                <a:spcPts val="0"/>
              </a:spcBef>
              <a:spcAft>
                <a:spcPts val="0"/>
              </a:spcAft>
              <a:buClr>
                <a:schemeClr val="dk2"/>
              </a:buClr>
              <a:buSzPts val="1300"/>
              <a:buChar char="●"/>
              <a:defRPr sz="1300">
                <a:solidFill>
                  <a:schemeClr val="dk2"/>
                </a:solidFill>
              </a:defRPr>
            </a:lvl4pPr>
            <a:lvl5pPr indent="-304800" lvl="4" marL="2286000">
              <a:lnSpc>
                <a:spcPct val="115000"/>
              </a:lnSpc>
              <a:spcBef>
                <a:spcPts val="0"/>
              </a:spcBef>
              <a:spcAft>
                <a:spcPts val="0"/>
              </a:spcAft>
              <a:buClr>
                <a:schemeClr val="dk2"/>
              </a:buClr>
              <a:buSzPts val="1200"/>
              <a:buChar char="○"/>
              <a:defRPr sz="1200">
                <a:solidFill>
                  <a:schemeClr val="dk2"/>
                </a:solidFill>
              </a:defRPr>
            </a:lvl5pPr>
            <a:lvl6pPr indent="-304800" lvl="5" marL="2743200">
              <a:lnSpc>
                <a:spcPct val="115000"/>
              </a:lnSpc>
              <a:spcBef>
                <a:spcPts val="0"/>
              </a:spcBef>
              <a:spcAft>
                <a:spcPts val="0"/>
              </a:spcAft>
              <a:buClr>
                <a:schemeClr val="dk2"/>
              </a:buClr>
              <a:buSzPts val="1200"/>
              <a:buChar char="■"/>
              <a:defRPr sz="1200">
                <a:solidFill>
                  <a:schemeClr val="dk2"/>
                </a:solidFill>
              </a:defRPr>
            </a:lvl6pPr>
            <a:lvl7pPr indent="-292100" lvl="6" marL="3200400">
              <a:lnSpc>
                <a:spcPct val="115000"/>
              </a:lnSpc>
              <a:spcBef>
                <a:spcPts val="0"/>
              </a:spcBef>
              <a:spcAft>
                <a:spcPts val="0"/>
              </a:spcAft>
              <a:buClr>
                <a:schemeClr val="dk2"/>
              </a:buClr>
              <a:buSzPts val="1000"/>
              <a:buChar char="●"/>
              <a:defRPr sz="1000">
                <a:solidFill>
                  <a:schemeClr val="dk2"/>
                </a:solidFill>
              </a:defRPr>
            </a:lvl7pPr>
            <a:lvl8pPr indent="-292100" lvl="7" marL="3657600">
              <a:lnSpc>
                <a:spcPct val="115000"/>
              </a:lnSpc>
              <a:spcBef>
                <a:spcPts val="0"/>
              </a:spcBef>
              <a:spcAft>
                <a:spcPts val="0"/>
              </a:spcAft>
              <a:buClr>
                <a:schemeClr val="dk2"/>
              </a:buClr>
              <a:buSzPts val="1000"/>
              <a:buChar char="○"/>
              <a:defRPr sz="1000">
                <a:solidFill>
                  <a:schemeClr val="dk2"/>
                </a:solidFill>
              </a:defRPr>
            </a:lvl8pPr>
            <a:lvl9pPr indent="-292100" lvl="8" marL="4114800">
              <a:lnSpc>
                <a:spcPct val="115000"/>
              </a:lnSpc>
              <a:spcBef>
                <a:spcPts val="0"/>
              </a:spcBef>
              <a:spcAft>
                <a:spcPts val="0"/>
              </a:spcAft>
              <a:buClr>
                <a:schemeClr val="dk2"/>
              </a:buClr>
              <a:buSzPts val="1000"/>
              <a:buChar char="■"/>
              <a:defRPr sz="1000">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jp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paseto.io/"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techtarget.com/whatis/definition/attack-surface" TargetMode="External"/><Relationship Id="rId4" Type="http://schemas.openxmlformats.org/officeDocument/2006/relationships/image" Target="../media/image8.png"/><Relationship Id="rId5" Type="http://schemas.openxmlformats.org/officeDocument/2006/relationships/hyperlink" Target="https://www.techtarget.com/iotagenda/definition/IoT-security-Internet-of-Things-securit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1021075" y="400925"/>
            <a:ext cx="78111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HiveOT - The Hive Of Things</a:t>
            </a:r>
            <a:endParaRPr/>
          </a:p>
        </p:txBody>
      </p:sp>
      <p:sp>
        <p:nvSpPr>
          <p:cNvPr id="55" name="Google Shape;55;p13"/>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330200" lvl="0" marL="457200" rtl="0" algn="l">
              <a:spcBef>
                <a:spcPts val="200"/>
              </a:spcBef>
              <a:spcAft>
                <a:spcPts val="0"/>
              </a:spcAft>
              <a:buSzPts val="1600"/>
              <a:buAutoNum type="arabicPeriod"/>
            </a:pPr>
            <a:r>
              <a:rPr lang="en"/>
              <a:t>Introduction and Why HiveOT</a:t>
            </a:r>
            <a:endParaRPr/>
          </a:p>
          <a:p>
            <a:pPr indent="-330200" lvl="0" marL="457200" rtl="0" algn="l">
              <a:spcBef>
                <a:spcPts val="200"/>
              </a:spcBef>
              <a:spcAft>
                <a:spcPts val="0"/>
              </a:spcAft>
              <a:buSzPts val="1600"/>
              <a:buAutoNum type="arabicPeriod"/>
            </a:pPr>
            <a:r>
              <a:rPr lang="en"/>
              <a:t>Security of Things</a:t>
            </a:r>
            <a:endParaRPr/>
          </a:p>
          <a:p>
            <a:pPr indent="-330200" lvl="0" marL="457200" rtl="0" algn="l">
              <a:spcBef>
                <a:spcPts val="200"/>
              </a:spcBef>
              <a:spcAft>
                <a:spcPts val="0"/>
              </a:spcAft>
              <a:buSzPts val="1600"/>
              <a:buAutoNum type="arabicPeriod"/>
            </a:pPr>
            <a:r>
              <a:rPr lang="en"/>
              <a:t>Using the WoT TD for Digital Twins</a:t>
            </a:r>
            <a:endParaRPr/>
          </a:p>
          <a:p>
            <a:pPr indent="-330200" lvl="0" marL="457200" rtl="0" algn="l">
              <a:spcBef>
                <a:spcPts val="200"/>
              </a:spcBef>
              <a:spcAft>
                <a:spcPts val="0"/>
              </a:spcAft>
              <a:buSzPts val="1600"/>
              <a:buAutoNum type="arabicPeriod"/>
            </a:pPr>
            <a:r>
              <a:rPr lang="en"/>
              <a:t>Messaging </a:t>
            </a:r>
            <a:endParaRPr/>
          </a:p>
          <a:p>
            <a:pPr indent="-330200" lvl="0" marL="457200" rtl="0" algn="l">
              <a:spcBef>
                <a:spcPts val="200"/>
              </a:spcBef>
              <a:spcAft>
                <a:spcPts val="0"/>
              </a:spcAft>
              <a:buSzPts val="1600"/>
              <a:buAutoNum type="arabicPeriod"/>
            </a:pPr>
            <a:r>
              <a:rPr lang="en"/>
              <a:t>Demo</a:t>
            </a:r>
            <a:endParaRPr/>
          </a:p>
          <a:p>
            <a:pPr indent="-330200" lvl="0" marL="457200" rtl="0" algn="l">
              <a:spcBef>
                <a:spcPts val="200"/>
              </a:spcBef>
              <a:spcAft>
                <a:spcPts val="0"/>
              </a:spcAft>
              <a:buSzPts val="1600"/>
              <a:buAutoNum type="arabicPeriod"/>
            </a:pPr>
            <a:r>
              <a:rPr lang="en"/>
              <a:t>TD Challenges</a:t>
            </a:r>
            <a:endParaRPr/>
          </a:p>
          <a:p>
            <a:pPr indent="-311150" lvl="1" marL="914400" rtl="0" algn="l">
              <a:spcBef>
                <a:spcPts val="200"/>
              </a:spcBef>
              <a:spcAft>
                <a:spcPts val="0"/>
              </a:spcAft>
              <a:buSzPts val="1300"/>
              <a:buAutoNum type="alphaLcPeriod"/>
            </a:pPr>
            <a:r>
              <a:rPr lang="en"/>
              <a:t>Affordances</a:t>
            </a:r>
            <a:endParaRPr/>
          </a:p>
          <a:p>
            <a:pPr indent="-311150" lvl="1" marL="914400" rtl="0" algn="l">
              <a:spcBef>
                <a:spcPts val="200"/>
              </a:spcBef>
              <a:spcAft>
                <a:spcPts val="0"/>
              </a:spcAft>
              <a:buSzPts val="1300"/>
              <a:buAutoNum type="alphaLcPeriod"/>
            </a:pPr>
            <a:r>
              <a:rPr lang="en"/>
              <a:t>Forms</a:t>
            </a:r>
            <a:endParaRPr/>
          </a:p>
          <a:p>
            <a:pPr indent="-311150" lvl="1" marL="914400" rtl="0" algn="l">
              <a:spcBef>
                <a:spcPts val="200"/>
              </a:spcBef>
              <a:spcAft>
                <a:spcPts val="0"/>
              </a:spcAft>
              <a:buSzPts val="1300"/>
              <a:buAutoNum type="alphaLcPeriod"/>
            </a:pPr>
            <a:r>
              <a:rPr lang="en"/>
              <a:t>Other </a:t>
            </a:r>
            <a:endParaRPr/>
          </a:p>
        </p:txBody>
      </p:sp>
      <p:pic>
        <p:nvPicPr>
          <p:cNvPr id="56" name="Google Shape;56;p13"/>
          <p:cNvPicPr preferRelativeResize="0"/>
          <p:nvPr/>
        </p:nvPicPr>
        <p:blipFill>
          <a:blip r:embed="rId3">
            <a:alphaModFix/>
          </a:blip>
          <a:stretch>
            <a:fillRect/>
          </a:stretch>
        </p:blipFill>
        <p:spPr>
          <a:xfrm>
            <a:off x="271425" y="445025"/>
            <a:ext cx="553787" cy="572700"/>
          </a:xfrm>
          <a:prstGeom prst="rect">
            <a:avLst/>
          </a:prstGeom>
          <a:noFill/>
          <a:ln>
            <a:noFill/>
          </a:ln>
        </p:spPr>
      </p:pic>
      <p:pic>
        <p:nvPicPr>
          <p:cNvPr id="57" name="Google Shape;57;p13"/>
          <p:cNvPicPr preferRelativeResize="0"/>
          <p:nvPr/>
        </p:nvPicPr>
        <p:blipFill>
          <a:blip r:embed="rId4">
            <a:alphaModFix/>
          </a:blip>
          <a:stretch>
            <a:fillRect/>
          </a:stretch>
        </p:blipFill>
        <p:spPr>
          <a:xfrm>
            <a:off x="6847575" y="1681650"/>
            <a:ext cx="1608026" cy="16080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2"/>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What’s in the box - Runtime, Messaging Protocols and Plugins</a:t>
            </a:r>
            <a:endParaRPr/>
          </a:p>
        </p:txBody>
      </p:sp>
      <p:pic>
        <p:nvPicPr>
          <p:cNvPr id="173" name="Google Shape;173;p22"/>
          <p:cNvPicPr preferRelativeResize="0"/>
          <p:nvPr/>
        </p:nvPicPr>
        <p:blipFill>
          <a:blip r:embed="rId3">
            <a:alphaModFix/>
          </a:blip>
          <a:stretch>
            <a:fillRect/>
          </a:stretch>
        </p:blipFill>
        <p:spPr>
          <a:xfrm>
            <a:off x="7623875" y="3744575"/>
            <a:ext cx="1398925" cy="1398925"/>
          </a:xfrm>
          <a:prstGeom prst="rect">
            <a:avLst/>
          </a:prstGeom>
          <a:noFill/>
          <a:ln>
            <a:noFill/>
          </a:ln>
        </p:spPr>
      </p:pic>
      <p:pic>
        <p:nvPicPr>
          <p:cNvPr id="174" name="Google Shape;174;p22" title="hub components.png"/>
          <p:cNvPicPr preferRelativeResize="0"/>
          <p:nvPr/>
        </p:nvPicPr>
        <p:blipFill>
          <a:blip r:embed="rId4">
            <a:alphaModFix/>
          </a:blip>
          <a:stretch>
            <a:fillRect/>
          </a:stretch>
        </p:blipFill>
        <p:spPr>
          <a:xfrm>
            <a:off x="632775" y="1045425"/>
            <a:ext cx="7128576" cy="3825344"/>
          </a:xfrm>
          <a:prstGeom prst="rect">
            <a:avLst/>
          </a:prstGeom>
          <a:noFill/>
          <a:ln>
            <a:noFill/>
          </a:ln>
        </p:spPr>
      </p:pic>
      <p:sp>
        <p:nvSpPr>
          <p:cNvPr id="175" name="Google Shape;175;p22"/>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3" title="action-flow.jpg"/>
          <p:cNvPicPr preferRelativeResize="0"/>
          <p:nvPr/>
        </p:nvPicPr>
        <p:blipFill>
          <a:blip r:embed="rId3">
            <a:alphaModFix/>
          </a:blip>
          <a:stretch>
            <a:fillRect/>
          </a:stretch>
        </p:blipFill>
        <p:spPr>
          <a:xfrm>
            <a:off x="152400" y="879875"/>
            <a:ext cx="8779750" cy="4111226"/>
          </a:xfrm>
          <a:prstGeom prst="rect">
            <a:avLst/>
          </a:prstGeom>
          <a:noFill/>
          <a:ln>
            <a:noFill/>
          </a:ln>
        </p:spPr>
      </p:pic>
      <p:sp>
        <p:nvSpPr>
          <p:cNvPr id="181" name="Google Shape;181;p23"/>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Hub </a:t>
            </a:r>
            <a:r>
              <a:rPr lang="en"/>
              <a:t>Messaging</a:t>
            </a:r>
            <a:r>
              <a:rPr lang="en"/>
              <a:t> - </a:t>
            </a:r>
            <a:r>
              <a:rPr lang="en"/>
              <a:t>Action Flow</a:t>
            </a:r>
            <a:endParaRPr/>
          </a:p>
        </p:txBody>
      </p:sp>
      <p:pic>
        <p:nvPicPr>
          <p:cNvPr id="182" name="Google Shape;182;p23"/>
          <p:cNvPicPr preferRelativeResize="0"/>
          <p:nvPr/>
        </p:nvPicPr>
        <p:blipFill>
          <a:blip r:embed="rId4">
            <a:alphaModFix/>
          </a:blip>
          <a:stretch>
            <a:fillRect/>
          </a:stretch>
        </p:blipFill>
        <p:spPr>
          <a:xfrm>
            <a:off x="5120000" y="1530025"/>
            <a:ext cx="489050" cy="489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Hub Messaging - </a:t>
            </a:r>
            <a:r>
              <a:rPr lang="en"/>
              <a:t>Action sequence</a:t>
            </a:r>
            <a:endParaRPr/>
          </a:p>
        </p:txBody>
      </p:sp>
      <p:pic>
        <p:nvPicPr>
          <p:cNvPr id="188" name="Google Shape;188;p24" title="action-sequence.jpg"/>
          <p:cNvPicPr preferRelativeResize="0"/>
          <p:nvPr/>
        </p:nvPicPr>
        <p:blipFill>
          <a:blip r:embed="rId3">
            <a:alphaModFix/>
          </a:blip>
          <a:stretch>
            <a:fillRect/>
          </a:stretch>
        </p:blipFill>
        <p:spPr>
          <a:xfrm>
            <a:off x="311700" y="1075075"/>
            <a:ext cx="7810724" cy="39091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5" title="event-flow.jpg"/>
          <p:cNvPicPr preferRelativeResize="0"/>
          <p:nvPr/>
        </p:nvPicPr>
        <p:blipFill>
          <a:blip r:embed="rId3">
            <a:alphaModFix/>
          </a:blip>
          <a:stretch>
            <a:fillRect/>
          </a:stretch>
        </p:blipFill>
        <p:spPr>
          <a:xfrm>
            <a:off x="133625" y="1016900"/>
            <a:ext cx="8876749" cy="3939924"/>
          </a:xfrm>
          <a:prstGeom prst="rect">
            <a:avLst/>
          </a:prstGeom>
          <a:noFill/>
          <a:ln>
            <a:noFill/>
          </a:ln>
        </p:spPr>
      </p:pic>
      <p:sp>
        <p:nvSpPr>
          <p:cNvPr id="194" name="Google Shape;194;p25"/>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Hub Messaging - </a:t>
            </a:r>
            <a:r>
              <a:rPr lang="en"/>
              <a:t>Event Flow</a:t>
            </a:r>
            <a:endParaRPr/>
          </a:p>
        </p:txBody>
      </p:sp>
      <p:pic>
        <p:nvPicPr>
          <p:cNvPr id="195" name="Google Shape;195;p25"/>
          <p:cNvPicPr preferRelativeResize="0"/>
          <p:nvPr/>
        </p:nvPicPr>
        <p:blipFill>
          <a:blip r:embed="rId4">
            <a:alphaModFix/>
          </a:blip>
          <a:stretch>
            <a:fillRect/>
          </a:stretch>
        </p:blipFill>
        <p:spPr>
          <a:xfrm>
            <a:off x="5665100" y="1201930"/>
            <a:ext cx="399475" cy="399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Hub </a:t>
            </a:r>
            <a:r>
              <a:rPr lang="en"/>
              <a:t>Messaging - </a:t>
            </a:r>
            <a:r>
              <a:rPr lang="en"/>
              <a:t>Event Sequence</a:t>
            </a:r>
            <a:endParaRPr/>
          </a:p>
        </p:txBody>
      </p:sp>
      <p:pic>
        <p:nvPicPr>
          <p:cNvPr id="201" name="Google Shape;201;p26" title="event-sequence.jpg"/>
          <p:cNvPicPr preferRelativeResize="0"/>
          <p:nvPr/>
        </p:nvPicPr>
        <p:blipFill>
          <a:blip r:embed="rId3">
            <a:alphaModFix/>
          </a:blip>
          <a:stretch>
            <a:fillRect/>
          </a:stretch>
        </p:blipFill>
        <p:spPr>
          <a:xfrm>
            <a:off x="364825" y="988425"/>
            <a:ext cx="8339251" cy="4002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Hub Services - Batteries Included</a:t>
            </a:r>
            <a:endParaRPr/>
          </a:p>
        </p:txBody>
      </p:sp>
      <p:sp>
        <p:nvSpPr>
          <p:cNvPr id="207" name="Google Shape;207;p27"/>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330200" lvl="0" marL="457200" rtl="0" algn="l">
              <a:spcBef>
                <a:spcPts val="200"/>
              </a:spcBef>
              <a:spcAft>
                <a:spcPts val="0"/>
              </a:spcAft>
              <a:buSzPts val="1600"/>
              <a:buChar char="●"/>
            </a:pPr>
            <a:r>
              <a:rPr lang="en"/>
              <a:t>Launcher - starting and stopping services</a:t>
            </a:r>
            <a:endParaRPr/>
          </a:p>
          <a:p>
            <a:pPr indent="-330200" lvl="0" marL="457200" rtl="0" algn="l">
              <a:spcBef>
                <a:spcPts val="200"/>
              </a:spcBef>
              <a:spcAft>
                <a:spcPts val="0"/>
              </a:spcAft>
              <a:buSzPts val="1600"/>
              <a:buChar char="●"/>
            </a:pPr>
            <a:r>
              <a:rPr lang="en"/>
              <a:t>History - event history</a:t>
            </a:r>
            <a:endParaRPr/>
          </a:p>
          <a:p>
            <a:pPr indent="-330200" lvl="0" marL="457200" rtl="0" algn="l">
              <a:spcBef>
                <a:spcPts val="200"/>
              </a:spcBef>
              <a:spcAft>
                <a:spcPts val="0"/>
              </a:spcAft>
              <a:buSzPts val="1600"/>
              <a:buChar char="●"/>
            </a:pPr>
            <a:r>
              <a:rPr lang="en"/>
              <a:t>Hiveoview - example web ui</a:t>
            </a:r>
            <a:endParaRPr/>
          </a:p>
          <a:p>
            <a:pPr indent="-330200" lvl="0" marL="457200" rtl="0" algn="l">
              <a:spcBef>
                <a:spcPts val="200"/>
              </a:spcBef>
              <a:spcAft>
                <a:spcPts val="0"/>
              </a:spcAft>
              <a:buSzPts val="1600"/>
              <a:buChar char="●"/>
            </a:pPr>
            <a:r>
              <a:rPr lang="en"/>
              <a:t>Certificates - server certificate management</a:t>
            </a:r>
            <a:endParaRPr/>
          </a:p>
          <a:p>
            <a:pPr indent="-330200" lvl="0" marL="457200" rtl="0" algn="l">
              <a:spcBef>
                <a:spcPts val="200"/>
              </a:spcBef>
              <a:spcAft>
                <a:spcPts val="0"/>
              </a:spcAft>
              <a:buSzPts val="1600"/>
              <a:buChar char="●"/>
            </a:pPr>
            <a:r>
              <a:rPr lang="en"/>
              <a:t>Provisioning - provisioning of devices</a:t>
            </a:r>
            <a:endParaRPr/>
          </a:p>
          <a:p>
            <a:pPr indent="-330200" lvl="0" marL="457200" rtl="0" algn="l">
              <a:spcBef>
                <a:spcPts val="200"/>
              </a:spcBef>
              <a:spcAft>
                <a:spcPts val="0"/>
              </a:spcAft>
              <a:buSzPts val="1600"/>
              <a:buChar char="●"/>
            </a:pPr>
            <a:r>
              <a:rPr lang="en"/>
              <a:t>Monitor - monitor Thing status and interactions </a:t>
            </a:r>
            <a:r>
              <a:rPr i="1" lang="en"/>
              <a:t>(*)</a:t>
            </a:r>
            <a:endParaRPr i="1"/>
          </a:p>
          <a:p>
            <a:pPr indent="-330200" lvl="0" marL="457200" rtl="0" algn="l">
              <a:spcBef>
                <a:spcPts val="200"/>
              </a:spcBef>
              <a:spcAft>
                <a:spcPts val="0"/>
              </a:spcAft>
              <a:buSzPts val="1600"/>
              <a:buChar char="●"/>
            </a:pPr>
            <a:r>
              <a:rPr lang="en"/>
              <a:t>Custom - easily extensible</a:t>
            </a:r>
            <a:endParaRPr/>
          </a:p>
          <a:p>
            <a:pPr indent="0" lvl="0" marL="0" rtl="0" algn="l">
              <a:spcBef>
                <a:spcPts val="200"/>
              </a:spcBef>
              <a:spcAft>
                <a:spcPts val="0"/>
              </a:spcAft>
              <a:buNone/>
            </a:pPr>
            <a:r>
              <a:t/>
            </a:r>
            <a:endParaRPr/>
          </a:p>
        </p:txBody>
      </p:sp>
      <p:pic>
        <p:nvPicPr>
          <p:cNvPr id="208" name="Google Shape;208;p27"/>
          <p:cNvPicPr preferRelativeResize="0"/>
          <p:nvPr/>
        </p:nvPicPr>
        <p:blipFill>
          <a:blip r:embed="rId3">
            <a:alphaModFix/>
          </a:blip>
          <a:stretch>
            <a:fillRect/>
          </a:stretch>
        </p:blipFill>
        <p:spPr>
          <a:xfrm>
            <a:off x="5687700" y="2852150"/>
            <a:ext cx="2257200" cy="1640550"/>
          </a:xfrm>
          <a:prstGeom prst="rect">
            <a:avLst/>
          </a:prstGeom>
          <a:noFill/>
          <a:ln>
            <a:noFill/>
          </a:ln>
        </p:spPr>
      </p:pic>
      <p:sp>
        <p:nvSpPr>
          <p:cNvPr id="209" name="Google Shape;209;p27"/>
          <p:cNvSpPr txBox="1"/>
          <p:nvPr/>
        </p:nvSpPr>
        <p:spPr>
          <a:xfrm>
            <a:off x="478150" y="4385300"/>
            <a:ext cx="384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rPr>
              <a:t>(*) future</a:t>
            </a:r>
            <a:endParaRPr i="1" sz="12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IoT Protocol </a:t>
            </a:r>
            <a:r>
              <a:rPr lang="en"/>
              <a:t>Bindings - Integrations</a:t>
            </a:r>
            <a:endParaRPr/>
          </a:p>
        </p:txBody>
      </p:sp>
      <p:sp>
        <p:nvSpPr>
          <p:cNvPr id="215" name="Google Shape;215;p28"/>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330200" lvl="0" marL="457200" rtl="0" algn="l">
              <a:spcBef>
                <a:spcPts val="200"/>
              </a:spcBef>
              <a:spcAft>
                <a:spcPts val="0"/>
              </a:spcAft>
              <a:buSzPts val="1600"/>
              <a:buChar char="●"/>
            </a:pPr>
            <a:r>
              <a:rPr lang="en"/>
              <a:t>ZWave</a:t>
            </a:r>
            <a:endParaRPr/>
          </a:p>
          <a:p>
            <a:pPr indent="-330200" lvl="0" marL="457200" rtl="0" algn="l">
              <a:spcBef>
                <a:spcPts val="200"/>
              </a:spcBef>
              <a:spcAft>
                <a:spcPts val="0"/>
              </a:spcAft>
              <a:buSzPts val="1600"/>
              <a:buChar char="●"/>
            </a:pPr>
            <a:r>
              <a:rPr lang="en"/>
              <a:t>Insteon</a:t>
            </a:r>
            <a:endParaRPr/>
          </a:p>
          <a:p>
            <a:pPr indent="-330200" lvl="0" marL="457200" rtl="0" algn="l">
              <a:spcBef>
                <a:spcPts val="200"/>
              </a:spcBef>
              <a:spcAft>
                <a:spcPts val="0"/>
              </a:spcAft>
              <a:buSzPts val="1600"/>
              <a:buChar char="●"/>
            </a:pPr>
            <a:r>
              <a:rPr lang="en"/>
              <a:t>1-wire </a:t>
            </a:r>
            <a:endParaRPr/>
          </a:p>
          <a:p>
            <a:pPr indent="-330200" lvl="0" marL="457200" rtl="0" algn="l">
              <a:spcBef>
                <a:spcPts val="200"/>
              </a:spcBef>
              <a:spcAft>
                <a:spcPts val="0"/>
              </a:spcAft>
              <a:buSzPts val="1600"/>
              <a:buChar char="●"/>
            </a:pPr>
            <a:r>
              <a:rPr lang="en"/>
              <a:t>… many more to come …</a:t>
            </a:r>
            <a:endParaRPr/>
          </a:p>
          <a:p>
            <a:pPr indent="-311150" lvl="1" marL="914400" rtl="0" algn="l">
              <a:spcBef>
                <a:spcPts val="200"/>
              </a:spcBef>
              <a:spcAft>
                <a:spcPts val="0"/>
              </a:spcAft>
              <a:buSzPts val="1300"/>
              <a:buChar char="○"/>
            </a:pPr>
            <a:r>
              <a:rPr lang="en"/>
              <a:t>WoT binding using TDs (smart Things) (*)</a:t>
            </a:r>
            <a:endParaRPr/>
          </a:p>
          <a:p>
            <a:pPr indent="-311150" lvl="1" marL="914400" rtl="0" algn="l">
              <a:spcBef>
                <a:spcPts val="200"/>
              </a:spcBef>
              <a:spcAft>
                <a:spcPts val="0"/>
              </a:spcAft>
              <a:buSzPts val="1300"/>
              <a:buChar char="○"/>
            </a:pPr>
            <a:r>
              <a:rPr lang="en"/>
              <a:t>Coap devices</a:t>
            </a:r>
            <a:endParaRPr/>
          </a:p>
          <a:p>
            <a:pPr indent="-311150" lvl="1" marL="914400" rtl="0" algn="l">
              <a:spcBef>
                <a:spcPts val="200"/>
              </a:spcBef>
              <a:spcAft>
                <a:spcPts val="0"/>
              </a:spcAft>
              <a:buSzPts val="1300"/>
              <a:buChar char="○"/>
            </a:pPr>
            <a:r>
              <a:rPr lang="en"/>
              <a:t>LoRa devices</a:t>
            </a:r>
            <a:endParaRPr/>
          </a:p>
          <a:p>
            <a:pPr indent="-311150" lvl="1" marL="914400" rtl="0" algn="l">
              <a:spcBef>
                <a:spcPts val="200"/>
              </a:spcBef>
              <a:spcAft>
                <a:spcPts val="0"/>
              </a:spcAft>
              <a:buSzPts val="1300"/>
              <a:buChar char="○"/>
            </a:pPr>
            <a:r>
              <a:rPr lang="en"/>
              <a:t>Internet services</a:t>
            </a:r>
            <a:endParaRPr/>
          </a:p>
          <a:p>
            <a:pPr indent="-311150" lvl="1" marL="914400" rtl="0" algn="l">
              <a:spcBef>
                <a:spcPts val="200"/>
              </a:spcBef>
              <a:spcAft>
                <a:spcPts val="0"/>
              </a:spcAft>
              <a:buSzPts val="1300"/>
              <a:buChar char="○"/>
            </a:pPr>
            <a:r>
              <a:rPr lang="en"/>
              <a:t>Node-wot</a:t>
            </a:r>
            <a:endParaRPr/>
          </a:p>
          <a:p>
            <a:pPr indent="-311150" lvl="1" marL="914400" rtl="0" algn="l">
              <a:spcBef>
                <a:spcPts val="200"/>
              </a:spcBef>
              <a:spcAft>
                <a:spcPts val="0"/>
              </a:spcAft>
              <a:buSzPts val="1300"/>
              <a:buChar char="○"/>
            </a:pPr>
            <a:r>
              <a:rPr lang="en"/>
              <a:t>…</a:t>
            </a:r>
            <a:endParaRPr/>
          </a:p>
        </p:txBody>
      </p:sp>
      <p:pic>
        <p:nvPicPr>
          <p:cNvPr id="216" name="Google Shape;216;p28"/>
          <p:cNvPicPr preferRelativeResize="0"/>
          <p:nvPr/>
        </p:nvPicPr>
        <p:blipFill>
          <a:blip r:embed="rId3">
            <a:alphaModFix/>
          </a:blip>
          <a:stretch>
            <a:fillRect/>
          </a:stretch>
        </p:blipFill>
        <p:spPr>
          <a:xfrm>
            <a:off x="2701200" y="2798550"/>
            <a:ext cx="1870799" cy="1175350"/>
          </a:xfrm>
          <a:prstGeom prst="rect">
            <a:avLst/>
          </a:prstGeom>
          <a:noFill/>
          <a:ln>
            <a:noFill/>
          </a:ln>
        </p:spPr>
      </p:pic>
      <p:sp>
        <p:nvSpPr>
          <p:cNvPr id="217" name="Google Shape;217;p28"/>
          <p:cNvSpPr txBox="1"/>
          <p:nvPr/>
        </p:nvSpPr>
        <p:spPr>
          <a:xfrm>
            <a:off x="311700" y="4436600"/>
            <a:ext cx="4962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rPr>
              <a:t>(*) future as there are currently few native WoT IoT devices</a:t>
            </a:r>
            <a:endParaRPr i="1" sz="1200">
              <a:solidFill>
                <a:schemeClr val="dk2"/>
              </a:solidFill>
            </a:endParaRPr>
          </a:p>
        </p:txBody>
      </p:sp>
      <p:pic>
        <p:nvPicPr>
          <p:cNvPr id="218" name="Google Shape;218;p28" title="integrations.png"/>
          <p:cNvPicPr preferRelativeResize="0"/>
          <p:nvPr/>
        </p:nvPicPr>
        <p:blipFill>
          <a:blip r:embed="rId4">
            <a:alphaModFix/>
          </a:blip>
          <a:stretch>
            <a:fillRect/>
          </a:stretch>
        </p:blipFill>
        <p:spPr>
          <a:xfrm>
            <a:off x="4816800" y="1151950"/>
            <a:ext cx="3902900" cy="2770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9"/>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Hub Commandline Utilities</a:t>
            </a:r>
            <a:endParaRPr/>
          </a:p>
        </p:txBody>
      </p:sp>
      <p:sp>
        <p:nvSpPr>
          <p:cNvPr id="224" name="Google Shape;224;p29"/>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330200" lvl="0" marL="457200" rtl="0" algn="l">
              <a:spcBef>
                <a:spcPts val="200"/>
              </a:spcBef>
              <a:spcAft>
                <a:spcPts val="0"/>
              </a:spcAft>
              <a:buSzPts val="1600"/>
              <a:buChar char="●"/>
            </a:pPr>
            <a:r>
              <a:rPr lang="en"/>
              <a:t>hubcli - console admin tool to manage users and device, view events and inspect TDs.</a:t>
            </a:r>
            <a:endParaRPr/>
          </a:p>
          <a:p>
            <a:pPr indent="-330200" lvl="0" marL="457200" rtl="0" algn="l">
              <a:spcBef>
                <a:spcPts val="200"/>
              </a:spcBef>
              <a:spcAft>
                <a:spcPts val="0"/>
              </a:spcAft>
              <a:buSzPts val="1600"/>
              <a:buChar char="●"/>
            </a:pPr>
            <a:r>
              <a:rPr lang="en"/>
              <a:t>td2go - generate golang consumer and agent from a TD</a:t>
            </a:r>
            <a:endParaRPr/>
          </a:p>
          <a:p>
            <a:pPr indent="-330200" lvl="0" marL="457200" rtl="0" algn="l">
              <a:spcBef>
                <a:spcPts val="200"/>
              </a:spcBef>
              <a:spcAft>
                <a:spcPts val="0"/>
              </a:spcAft>
              <a:buSzPts val="1600"/>
              <a:buChar char="●"/>
            </a:pPr>
            <a:r>
              <a:rPr lang="en"/>
              <a:t>genvocab - generate vocabulary in golang, javascript and python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0"/>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Little Demo</a:t>
            </a:r>
            <a:endParaRPr/>
          </a:p>
        </p:txBody>
      </p:sp>
      <p:pic>
        <p:nvPicPr>
          <p:cNvPr id="230" name="Google Shape;230;p30"/>
          <p:cNvPicPr preferRelativeResize="0"/>
          <p:nvPr/>
        </p:nvPicPr>
        <p:blipFill>
          <a:blip r:embed="rId3">
            <a:alphaModFix/>
          </a:blip>
          <a:stretch>
            <a:fillRect/>
          </a:stretch>
        </p:blipFill>
        <p:spPr>
          <a:xfrm>
            <a:off x="152400" y="1091800"/>
            <a:ext cx="8839201" cy="3645939"/>
          </a:xfrm>
          <a:prstGeom prst="rect">
            <a:avLst/>
          </a:prstGeom>
          <a:noFill/>
          <a:ln>
            <a:noFill/>
          </a:ln>
        </p:spPr>
      </p:pic>
      <p:sp>
        <p:nvSpPr>
          <p:cNvPr id="231" name="Google Shape;231;p30"/>
          <p:cNvSpPr txBox="1"/>
          <p:nvPr/>
        </p:nvSpPr>
        <p:spPr>
          <a:xfrm>
            <a:off x="7324875" y="4890150"/>
            <a:ext cx="17739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dk2"/>
                </a:solidFill>
              </a:rPr>
              <a:t>(but, .. where is the pumphouse?)</a:t>
            </a:r>
            <a:endParaRPr i="1" sz="800">
              <a:solidFill>
                <a:schemeClr val="dk2"/>
              </a:solidFill>
            </a:endParaRPr>
          </a:p>
        </p:txBody>
      </p:sp>
      <p:sp>
        <p:nvSpPr>
          <p:cNvPr id="232" name="Google Shape;232;p30"/>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a:t>
            </a:r>
            <a:endParaRPr/>
          </a:p>
        </p:txBody>
      </p:sp>
      <p:sp>
        <p:nvSpPr>
          <p:cNvPr id="238" name="Google Shape;238;p31"/>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These challenges were encountered in trying to implement the Digital Twin Hub with transport protocol bindings.</a:t>
            </a:r>
            <a:endParaRPr/>
          </a:p>
          <a:p>
            <a:pPr indent="0" lvl="0" marL="0" rtl="0" algn="l">
              <a:spcBef>
                <a:spcPts val="200"/>
              </a:spcBef>
              <a:spcAft>
                <a:spcPts val="0"/>
              </a:spcAft>
              <a:buNone/>
            </a:pPr>
            <a:r>
              <a:rPr lang="en"/>
              <a:t>The challenges described are those that are understood sufficiently to formulate it as a challenge. (you know only what you know, not what you don’t know.</a:t>
            </a:r>
            <a:endParaRPr/>
          </a:p>
          <a:p>
            <a:pPr indent="0" lvl="0" marL="0" rtl="0" algn="l">
              <a:spcBef>
                <a:spcPts val="200"/>
              </a:spcBef>
              <a:spcAft>
                <a:spcPts val="0"/>
              </a:spcAft>
              <a:buNone/>
            </a:pPr>
            <a:r>
              <a:rPr lang="en"/>
              <a:t>Additional challenges are expected to be uncovered once interoperability testing takes place. </a:t>
            </a:r>
            <a:endParaRPr/>
          </a:p>
          <a:p>
            <a:pPr indent="-330200" lvl="0" marL="457200" rtl="0" algn="l">
              <a:spcBef>
                <a:spcPts val="200"/>
              </a:spcBef>
              <a:spcAft>
                <a:spcPts val="0"/>
              </a:spcAft>
              <a:buSzPts val="1600"/>
              <a:buChar char="●"/>
            </a:pPr>
            <a:r>
              <a:rPr lang="en"/>
              <a:t>Challenges with TD Affordances</a:t>
            </a:r>
            <a:endParaRPr/>
          </a:p>
          <a:p>
            <a:pPr indent="-330200" lvl="0" marL="457200" rtl="0" algn="l">
              <a:spcBef>
                <a:spcPts val="200"/>
              </a:spcBef>
              <a:spcAft>
                <a:spcPts val="0"/>
              </a:spcAft>
              <a:buSzPts val="1600"/>
              <a:buChar char="●"/>
            </a:pPr>
            <a:r>
              <a:rPr lang="en"/>
              <a:t>Challenges with TD Forms</a:t>
            </a:r>
            <a:endParaRPr/>
          </a:p>
          <a:p>
            <a:pPr indent="-330200" lvl="0" marL="457200" rtl="0" algn="l">
              <a:spcBef>
                <a:spcPts val="200"/>
              </a:spcBef>
              <a:spcAft>
                <a:spcPts val="0"/>
              </a:spcAft>
              <a:buSzPts val="1600"/>
              <a:buChar char="●"/>
            </a:pPr>
            <a:r>
              <a:rPr lang="en"/>
              <a:t>Other challenges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Introduction  - about me</a:t>
            </a:r>
            <a:endParaRPr/>
          </a:p>
        </p:txBody>
      </p:sp>
      <p:sp>
        <p:nvSpPr>
          <p:cNvPr id="63" name="Google Shape;63;p14"/>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330200" lvl="0" marL="457200" rtl="0" algn="l">
              <a:spcBef>
                <a:spcPts val="200"/>
              </a:spcBef>
              <a:spcAft>
                <a:spcPts val="0"/>
              </a:spcAft>
              <a:buSzPts val="1600"/>
              <a:buChar char="●"/>
            </a:pPr>
            <a:r>
              <a:rPr lang="en"/>
              <a:t>Author of HiveOT</a:t>
            </a:r>
            <a:endParaRPr/>
          </a:p>
          <a:p>
            <a:pPr indent="-330200" lvl="0" marL="457200" rtl="0" algn="l">
              <a:spcBef>
                <a:spcPts val="200"/>
              </a:spcBef>
              <a:spcAft>
                <a:spcPts val="0"/>
              </a:spcAft>
              <a:buSzPts val="1600"/>
              <a:buChar char="●"/>
            </a:pPr>
            <a:r>
              <a:rPr lang="en"/>
              <a:t>Educated as Electronics Engineer </a:t>
            </a:r>
            <a:endParaRPr/>
          </a:p>
          <a:p>
            <a:pPr indent="-330200" lvl="0" marL="457200" rtl="0" algn="l">
              <a:spcBef>
                <a:spcPts val="200"/>
              </a:spcBef>
              <a:spcAft>
                <a:spcPts val="0"/>
              </a:spcAft>
              <a:buSzPts val="1600"/>
              <a:buChar char="●"/>
            </a:pPr>
            <a:r>
              <a:rPr lang="en"/>
              <a:t>Switched to software development in ‘89</a:t>
            </a:r>
            <a:endParaRPr/>
          </a:p>
          <a:p>
            <a:pPr indent="-330200" lvl="0" marL="457200" rtl="0" algn="l">
              <a:spcBef>
                <a:spcPts val="200"/>
              </a:spcBef>
              <a:spcAft>
                <a:spcPts val="0"/>
              </a:spcAft>
              <a:buSzPts val="1600"/>
              <a:buChar char="●"/>
            </a:pPr>
            <a:r>
              <a:rPr lang="en"/>
              <a:t>Took a (wrong) turn somewhere into management</a:t>
            </a:r>
            <a:endParaRPr/>
          </a:p>
          <a:p>
            <a:pPr indent="-330200" lvl="0" marL="457200" rtl="0" algn="l">
              <a:spcBef>
                <a:spcPts val="200"/>
              </a:spcBef>
              <a:spcAft>
                <a:spcPts val="0"/>
              </a:spcAft>
              <a:buSzPts val="1600"/>
              <a:buChar char="●"/>
            </a:pPr>
            <a:r>
              <a:rPr lang="en"/>
              <a:t>Love Coffee, IoT, FOSS, Linux, Golang and now WoT</a:t>
            </a:r>
            <a:endParaRPr/>
          </a:p>
          <a:p>
            <a:pPr indent="-330200" lvl="0" marL="457200" rtl="0" algn="l">
              <a:spcBef>
                <a:spcPts val="200"/>
              </a:spcBef>
              <a:spcAft>
                <a:spcPts val="0"/>
              </a:spcAft>
              <a:buSzPts val="1600"/>
              <a:buChar char="●"/>
            </a:pPr>
            <a:r>
              <a:rPr lang="en"/>
              <a:t>Slowly gaining experience with WoT since 2023</a:t>
            </a:r>
            <a:endParaRPr/>
          </a:p>
          <a:p>
            <a:pPr indent="0" lvl="0" marL="457200" rtl="0" algn="l">
              <a:spcBef>
                <a:spcPts val="200"/>
              </a:spcBef>
              <a:spcAft>
                <a:spcPts val="0"/>
              </a:spcAft>
              <a:buNone/>
            </a:pPr>
            <a:r>
              <a:t/>
            </a:r>
            <a:endParaRPr/>
          </a:p>
        </p:txBody>
      </p:sp>
      <p:pic>
        <p:nvPicPr>
          <p:cNvPr id="64" name="Google Shape;64;p14"/>
          <p:cNvPicPr preferRelativeResize="0"/>
          <p:nvPr/>
        </p:nvPicPr>
        <p:blipFill>
          <a:blip r:embed="rId3">
            <a:alphaModFix/>
          </a:blip>
          <a:stretch>
            <a:fillRect/>
          </a:stretch>
        </p:blipFill>
        <p:spPr>
          <a:xfrm>
            <a:off x="7945575" y="594525"/>
            <a:ext cx="611475" cy="841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42" name="Shape 242"/>
        <p:cNvGrpSpPr/>
        <p:nvPr/>
      </p:nvGrpSpPr>
      <p:grpSpPr>
        <a:xfrm>
          <a:off x="0" y="0"/>
          <a:ext cx="0" cy="0"/>
          <a:chOff x="0" y="0"/>
          <a:chExt cx="0" cy="0"/>
        </a:xfrm>
      </p:grpSpPr>
      <p:sp>
        <p:nvSpPr>
          <p:cNvPr id="243" name="Google Shape;243;p32"/>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Affordances (1)</a:t>
            </a:r>
            <a:endParaRPr/>
          </a:p>
        </p:txBody>
      </p:sp>
      <p:sp>
        <p:nvSpPr>
          <p:cNvPr id="244" name="Google Shape;244;p32"/>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Is there a correlation between properties, actions and events</a:t>
            </a:r>
            <a:r>
              <a:rPr lang="en"/>
              <a:t>?</a:t>
            </a:r>
            <a:endParaRPr/>
          </a:p>
          <a:p>
            <a:pPr indent="-317500" lvl="0" marL="457200" rtl="0" algn="l">
              <a:spcBef>
                <a:spcPts val="200"/>
              </a:spcBef>
              <a:spcAft>
                <a:spcPts val="0"/>
              </a:spcAft>
              <a:buSzPts val="1400"/>
              <a:buChar char="●"/>
            </a:pPr>
            <a:r>
              <a:rPr lang="en" sz="1400"/>
              <a:t>WoT says: There is no intended relationship between affordances with the same name</a:t>
            </a:r>
            <a:endParaRPr sz="1400"/>
          </a:p>
          <a:p>
            <a:pPr indent="-317500" lvl="0" marL="457200" rtl="0" algn="l">
              <a:spcBef>
                <a:spcPts val="200"/>
              </a:spcBef>
              <a:spcAft>
                <a:spcPts val="0"/>
              </a:spcAft>
              <a:buSzPts val="1400"/>
              <a:buChar char="●"/>
            </a:pPr>
            <a:r>
              <a:rPr lang="en" sz="1400"/>
              <a:t>So, what does it mean if they can have the same name? </a:t>
            </a:r>
            <a:endParaRPr sz="1400"/>
          </a:p>
          <a:p>
            <a:pPr indent="0" lvl="0" marL="0" rtl="0" algn="l">
              <a:spcBef>
                <a:spcPts val="400"/>
              </a:spcBef>
              <a:spcAft>
                <a:spcPts val="0"/>
              </a:spcAft>
              <a:buNone/>
            </a:pPr>
            <a:br>
              <a:rPr lang="en"/>
            </a:br>
            <a:r>
              <a:rPr lang="en"/>
              <a:t>HiveOT uses ‘twin affordances’ to improve interactions</a:t>
            </a:r>
            <a:endParaRPr/>
          </a:p>
          <a:p>
            <a:pPr indent="-317500" lvl="0" marL="457200" rtl="0" algn="l">
              <a:spcBef>
                <a:spcPts val="200"/>
              </a:spcBef>
              <a:spcAft>
                <a:spcPts val="0"/>
              </a:spcAft>
              <a:buSzPts val="1400"/>
              <a:buChar char="●"/>
            </a:pPr>
            <a:r>
              <a:rPr lang="en" sz="1400"/>
              <a:t>HiveOT assumes an implicit relationship. An action named ‘switch’ can result in an event named ‘switch’ and updates a state property named ‘switch’. </a:t>
            </a:r>
            <a:endParaRPr sz="1400"/>
          </a:p>
          <a:p>
            <a:pPr indent="-317500" lvl="0" marL="457200" rtl="0" algn="l">
              <a:spcBef>
                <a:spcPts val="200"/>
              </a:spcBef>
              <a:spcAft>
                <a:spcPts val="0"/>
              </a:spcAft>
              <a:buSzPts val="1400"/>
              <a:buChar char="●"/>
            </a:pPr>
            <a:r>
              <a:rPr lang="en" sz="1400"/>
              <a:t>It would be confusing to repurpose the same name with a different meanings between actions, events and properties, so this is discouraged in HiveOT..</a:t>
            </a:r>
            <a:endParaRPr sz="1400"/>
          </a:p>
          <a:p>
            <a:pPr indent="-317500" lvl="0" marL="457200" rtl="0" algn="l">
              <a:spcBef>
                <a:spcPts val="200"/>
              </a:spcBef>
              <a:spcAft>
                <a:spcPts val="0"/>
              </a:spcAft>
              <a:buSzPts val="1400"/>
              <a:buChar char="●"/>
            </a:pPr>
            <a:r>
              <a:rPr lang="en" sz="1400"/>
              <a:t>Defined as ‘</a:t>
            </a:r>
            <a:r>
              <a:rPr b="1" lang="en" sz="1400"/>
              <a:t>twin affordances</a:t>
            </a:r>
            <a:r>
              <a:rPr lang="en" sz="1400"/>
              <a:t>’.</a:t>
            </a:r>
            <a:endParaRPr sz="1400"/>
          </a:p>
          <a:p>
            <a:pPr indent="0" lvl="0" marL="457200" rtl="0" algn="l">
              <a:spcBef>
                <a:spcPts val="200"/>
              </a:spcBef>
              <a:spcAft>
                <a:spcPts val="0"/>
              </a:spcAft>
              <a:buNone/>
            </a:pPr>
            <a:r>
              <a:t/>
            </a:r>
            <a:endParaRPr/>
          </a:p>
        </p:txBody>
      </p:sp>
      <p:pic>
        <p:nvPicPr>
          <p:cNvPr id="245" name="Google Shape;245;p32"/>
          <p:cNvPicPr preferRelativeResize="0"/>
          <p:nvPr/>
        </p:nvPicPr>
        <p:blipFill>
          <a:blip r:embed="rId3">
            <a:alphaModFix/>
          </a:blip>
          <a:stretch>
            <a:fillRect/>
          </a:stretch>
        </p:blipFill>
        <p:spPr>
          <a:xfrm>
            <a:off x="3562200" y="3609200"/>
            <a:ext cx="909550" cy="909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49" name="Shape 249"/>
        <p:cNvGrpSpPr/>
        <p:nvPr/>
      </p:nvGrpSpPr>
      <p:grpSpPr>
        <a:xfrm>
          <a:off x="0" y="0"/>
          <a:ext cx="0" cy="0"/>
          <a:chOff x="0" y="0"/>
          <a:chExt cx="0" cy="0"/>
        </a:xfrm>
      </p:grpSpPr>
      <p:sp>
        <p:nvSpPr>
          <p:cNvPr id="250" name="Google Shape;250;p33"/>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Affordances - actions vs properties (2)</a:t>
            </a:r>
            <a:endParaRPr/>
          </a:p>
        </p:txBody>
      </p:sp>
      <p:sp>
        <p:nvSpPr>
          <p:cNvPr id="251" name="Google Shape;251;p33"/>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When to use actions vs properties?</a:t>
            </a:r>
            <a:endParaRPr/>
          </a:p>
          <a:p>
            <a:pPr indent="-317500" lvl="0" marL="457200" rtl="0" algn="l">
              <a:spcBef>
                <a:spcPts val="200"/>
              </a:spcBef>
              <a:spcAft>
                <a:spcPts val="0"/>
              </a:spcAft>
              <a:buSzPts val="1400"/>
              <a:buChar char="●"/>
            </a:pPr>
            <a:r>
              <a:rPr lang="en" sz="1400"/>
              <a:t>Should a light switch be a property or an action?</a:t>
            </a:r>
            <a:endParaRPr sz="1400"/>
          </a:p>
          <a:p>
            <a:pPr indent="-317500" lvl="0" marL="457200" rtl="0" algn="l">
              <a:spcBef>
                <a:spcPts val="200"/>
              </a:spcBef>
              <a:spcAft>
                <a:spcPts val="0"/>
              </a:spcAft>
              <a:buSzPts val="1400"/>
              <a:buChar char="●"/>
            </a:pPr>
            <a:r>
              <a:rPr lang="en" sz="1400"/>
              <a:t>Can it be both? (hint: twin affordances)</a:t>
            </a:r>
            <a:endParaRPr sz="1400"/>
          </a:p>
          <a:p>
            <a:pPr indent="0" lvl="0" marL="457200" rtl="0" algn="l">
              <a:spcBef>
                <a:spcPts val="200"/>
              </a:spcBef>
              <a:spcAft>
                <a:spcPts val="0"/>
              </a:spcAft>
              <a:buNone/>
            </a:pPr>
            <a:r>
              <a:t/>
            </a:r>
            <a:endParaRPr/>
          </a:p>
          <a:p>
            <a:pPr indent="0" lvl="0" marL="0" rtl="0" algn="l">
              <a:spcBef>
                <a:spcPts val="400"/>
              </a:spcBef>
              <a:spcAft>
                <a:spcPts val="0"/>
              </a:spcAft>
              <a:buNone/>
            </a:pPr>
            <a:r>
              <a:rPr lang="en"/>
              <a:t>HiveOT’s rules</a:t>
            </a:r>
            <a:endParaRPr/>
          </a:p>
          <a:p>
            <a:pPr indent="-317500" lvl="0" marL="457200" rtl="0" algn="l">
              <a:spcBef>
                <a:spcPts val="200"/>
              </a:spcBef>
              <a:spcAft>
                <a:spcPts val="0"/>
              </a:spcAft>
              <a:buSzPts val="1400"/>
              <a:buChar char="●"/>
            </a:pPr>
            <a:r>
              <a:rPr lang="en" sz="1400"/>
              <a:t>If it triggers an </a:t>
            </a:r>
            <a:r>
              <a:rPr b="1" lang="en" sz="1400"/>
              <a:t>act</a:t>
            </a:r>
            <a:r>
              <a:rPr lang="en" sz="1400"/>
              <a:t>uator then it is an </a:t>
            </a:r>
            <a:r>
              <a:rPr b="1" lang="en" sz="1400"/>
              <a:t>act</a:t>
            </a:r>
            <a:r>
              <a:rPr lang="en" sz="1400"/>
              <a:t>ion</a:t>
            </a:r>
            <a:endParaRPr sz="1400"/>
          </a:p>
          <a:p>
            <a:pPr indent="-317500" lvl="0" marL="457200" rtl="0" algn="l">
              <a:spcBef>
                <a:spcPts val="200"/>
              </a:spcBef>
              <a:spcAft>
                <a:spcPts val="0"/>
              </a:spcAft>
              <a:buSzPts val="1400"/>
              <a:buChar char="●"/>
            </a:pPr>
            <a:r>
              <a:rPr lang="en" sz="1400"/>
              <a:t>If it has no inputs or requires multiple inputs then it is an action</a:t>
            </a:r>
            <a:endParaRPr sz="1400"/>
          </a:p>
          <a:p>
            <a:pPr indent="-317500" lvl="0" marL="457200" rtl="0" algn="l">
              <a:spcBef>
                <a:spcPts val="200"/>
              </a:spcBef>
              <a:spcAft>
                <a:spcPts val="0"/>
              </a:spcAft>
              <a:buSzPts val="1400"/>
              <a:buChar char="●"/>
            </a:pPr>
            <a:r>
              <a:rPr lang="en" sz="1400"/>
              <a:t>Mimics behavior in the real world. If there is a button or switch for it then it is an action.</a:t>
            </a:r>
            <a:endParaRPr sz="1400"/>
          </a:p>
          <a:p>
            <a:pPr indent="-304800" lvl="2" marL="914400" rtl="0" algn="l">
              <a:spcBef>
                <a:spcPts val="0"/>
              </a:spcBef>
              <a:spcAft>
                <a:spcPts val="0"/>
              </a:spcAft>
              <a:buSzPts val="1200"/>
              <a:buChar char="■"/>
            </a:pPr>
            <a:r>
              <a:rPr lang="en"/>
              <a:t>volume control, mute buttons, mixer sliders, media start/stop … </a:t>
            </a:r>
            <a:endParaRPr/>
          </a:p>
          <a:p>
            <a:pPr indent="-317500" lvl="0" marL="457200" rtl="0" algn="l">
              <a:spcBef>
                <a:spcPts val="200"/>
              </a:spcBef>
              <a:spcAft>
                <a:spcPts val="0"/>
              </a:spcAft>
              <a:buSzPts val="1400"/>
              <a:buChar char="●"/>
            </a:pPr>
            <a:r>
              <a:rPr lang="en" sz="1400"/>
              <a:t>Actions that affect state have a corresponding read-only property</a:t>
            </a:r>
            <a:endParaRPr sz="1400"/>
          </a:p>
          <a:p>
            <a:pPr indent="-304800" lvl="2" marL="914400" rtl="0" algn="l">
              <a:spcBef>
                <a:spcPts val="0"/>
              </a:spcBef>
              <a:spcAft>
                <a:spcPts val="0"/>
              </a:spcAft>
              <a:buSzPts val="1200"/>
              <a:buChar char="■"/>
            </a:pPr>
            <a:r>
              <a:rPr lang="en"/>
              <a:t>Simply because anything that has state has a corresponding property</a:t>
            </a:r>
            <a:endParaRPr/>
          </a:p>
        </p:txBody>
      </p:sp>
      <p:pic>
        <p:nvPicPr>
          <p:cNvPr id="252" name="Google Shape;252;p33"/>
          <p:cNvPicPr preferRelativeResize="0"/>
          <p:nvPr/>
        </p:nvPicPr>
        <p:blipFill>
          <a:blip r:embed="rId3">
            <a:alphaModFix/>
          </a:blip>
          <a:stretch>
            <a:fillRect/>
          </a:stretch>
        </p:blipFill>
        <p:spPr>
          <a:xfrm>
            <a:off x="7707625" y="2096675"/>
            <a:ext cx="723900" cy="723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56" name="Shape 256"/>
        <p:cNvGrpSpPr/>
        <p:nvPr/>
      </p:nvGrpSpPr>
      <p:grpSpPr>
        <a:xfrm>
          <a:off x="0" y="0"/>
          <a:ext cx="0" cy="0"/>
          <a:chOff x="0" y="0"/>
          <a:chExt cx="0" cy="0"/>
        </a:xfrm>
      </p:grpSpPr>
      <p:sp>
        <p:nvSpPr>
          <p:cNvPr id="257" name="Google Shape;257;p34"/>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TD Challenges - Affordances - events vs properties (3)</a:t>
            </a:r>
            <a:endParaRPr/>
          </a:p>
        </p:txBody>
      </p:sp>
      <p:sp>
        <p:nvSpPr>
          <p:cNvPr id="258" name="Google Shape;258;p34"/>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When to use events vs properties?</a:t>
            </a:r>
            <a:endParaRPr/>
          </a:p>
          <a:p>
            <a:pPr indent="-317500" lvl="0" marL="457200" rtl="0" algn="l">
              <a:spcBef>
                <a:spcPts val="200"/>
              </a:spcBef>
              <a:spcAft>
                <a:spcPts val="0"/>
              </a:spcAft>
              <a:buSzPts val="1400"/>
              <a:buChar char="●"/>
            </a:pPr>
            <a:r>
              <a:rPr lang="en" sz="1400"/>
              <a:t>Should a light switch status be a property or an event?</a:t>
            </a:r>
            <a:endParaRPr sz="1400"/>
          </a:p>
          <a:p>
            <a:pPr indent="-317500" lvl="0" marL="457200" rtl="0" algn="l">
              <a:spcBef>
                <a:spcPts val="200"/>
              </a:spcBef>
              <a:spcAft>
                <a:spcPts val="0"/>
              </a:spcAft>
              <a:buSzPts val="1400"/>
              <a:buChar char="●"/>
            </a:pPr>
            <a:r>
              <a:rPr lang="en" sz="1400"/>
              <a:t>Should a temperature be a property or an event?</a:t>
            </a:r>
            <a:endParaRPr sz="1400"/>
          </a:p>
          <a:p>
            <a:pPr indent="-317500" lvl="0" marL="457200" rtl="0" algn="l">
              <a:spcBef>
                <a:spcPts val="200"/>
              </a:spcBef>
              <a:spcAft>
                <a:spcPts val="0"/>
              </a:spcAft>
              <a:buSzPts val="1400"/>
              <a:buChar char="●"/>
            </a:pPr>
            <a:r>
              <a:rPr lang="en" sz="1400"/>
              <a:t>Should a temperature alarm be a property or an event?</a:t>
            </a:r>
            <a:endParaRPr sz="1800"/>
          </a:p>
          <a:p>
            <a:pPr indent="0" lvl="0" marL="457200" rtl="0" algn="l">
              <a:spcBef>
                <a:spcPts val="200"/>
              </a:spcBef>
              <a:spcAft>
                <a:spcPts val="0"/>
              </a:spcAft>
              <a:buNone/>
            </a:pPr>
            <a:r>
              <a:t/>
            </a:r>
            <a:endParaRPr sz="1800"/>
          </a:p>
          <a:p>
            <a:pPr indent="0" lvl="0" marL="0" rtl="0" algn="l">
              <a:spcBef>
                <a:spcPts val="400"/>
              </a:spcBef>
              <a:spcAft>
                <a:spcPts val="0"/>
              </a:spcAft>
              <a:buNone/>
            </a:pPr>
            <a:r>
              <a:rPr lang="en"/>
              <a:t>HiveOT rules</a:t>
            </a:r>
            <a:endParaRPr/>
          </a:p>
          <a:p>
            <a:pPr indent="-317500" lvl="0" marL="457200" rtl="0" algn="l">
              <a:spcBef>
                <a:spcPts val="200"/>
              </a:spcBef>
              <a:spcAft>
                <a:spcPts val="0"/>
              </a:spcAft>
              <a:buSzPts val="1400"/>
              <a:buChar char="●"/>
            </a:pPr>
            <a:r>
              <a:rPr lang="en" sz="1400"/>
              <a:t>If it reflects an external state then changes cause an event (environmental, manual controls)</a:t>
            </a:r>
            <a:endParaRPr sz="1400"/>
          </a:p>
          <a:p>
            <a:pPr indent="-317500" lvl="0" marL="457200" rtl="0" algn="l">
              <a:spcBef>
                <a:spcPts val="200"/>
              </a:spcBef>
              <a:spcAft>
                <a:spcPts val="0"/>
              </a:spcAft>
              <a:buSzPts val="1400"/>
              <a:buChar char="●"/>
            </a:pPr>
            <a:r>
              <a:rPr lang="en" sz="1400"/>
              <a:t>If the result of an event affects internal state then it is </a:t>
            </a:r>
            <a:r>
              <a:rPr b="1" lang="en" sz="1400"/>
              <a:t>also</a:t>
            </a:r>
            <a:r>
              <a:rPr lang="en" sz="1400"/>
              <a:t> a property .. twin affordances</a:t>
            </a:r>
            <a:endParaRPr sz="1400"/>
          </a:p>
          <a:p>
            <a:pPr indent="-317500" lvl="0" marL="457200" rtl="0" algn="l">
              <a:spcBef>
                <a:spcPts val="200"/>
              </a:spcBef>
              <a:spcAft>
                <a:spcPts val="0"/>
              </a:spcAft>
              <a:buSzPts val="1400"/>
              <a:buChar char="●"/>
            </a:pPr>
            <a:r>
              <a:rPr lang="en" sz="1400"/>
              <a:t>Internal state with both internal and external control (eg switches) have triple affordances. Action for control, event for manual operation and property for current state.</a:t>
            </a:r>
            <a:endParaRPr sz="1400"/>
          </a:p>
        </p:txBody>
      </p:sp>
      <p:pic>
        <p:nvPicPr>
          <p:cNvPr id="259" name="Google Shape;259;p34"/>
          <p:cNvPicPr preferRelativeResize="0"/>
          <p:nvPr/>
        </p:nvPicPr>
        <p:blipFill>
          <a:blip r:embed="rId3">
            <a:alphaModFix/>
          </a:blip>
          <a:stretch>
            <a:fillRect/>
          </a:stretch>
        </p:blipFill>
        <p:spPr>
          <a:xfrm>
            <a:off x="6812275" y="2020475"/>
            <a:ext cx="723900" cy="723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63" name="Shape 263"/>
        <p:cNvGrpSpPr/>
        <p:nvPr/>
      </p:nvGrpSpPr>
      <p:grpSpPr>
        <a:xfrm>
          <a:off x="0" y="0"/>
          <a:ext cx="0" cy="0"/>
          <a:chOff x="0" y="0"/>
          <a:chExt cx="0" cy="0"/>
        </a:xfrm>
      </p:grpSpPr>
      <p:sp>
        <p:nvSpPr>
          <p:cNvPr id="264" name="Google Shape;264;p35"/>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TD Challenges - Affordances (4)</a:t>
            </a:r>
            <a:endParaRPr/>
          </a:p>
        </p:txBody>
      </p:sp>
      <p:sp>
        <p:nvSpPr>
          <p:cNvPr id="265" name="Google Shape;265;p35"/>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How to get the result of an action?</a:t>
            </a:r>
            <a:endParaRPr/>
          </a:p>
          <a:p>
            <a:pPr indent="-317500" lvl="0" marL="457200" rtl="0" algn="l">
              <a:spcBef>
                <a:spcPts val="200"/>
              </a:spcBef>
              <a:spcAft>
                <a:spcPts val="0"/>
              </a:spcAft>
              <a:buSzPts val="1400"/>
              <a:buChar char="●"/>
            </a:pPr>
            <a:r>
              <a:rPr lang="en" sz="1400"/>
              <a:t>What if the action has transient states? (such as valves and blinds)</a:t>
            </a:r>
            <a:endParaRPr sz="1400"/>
          </a:p>
          <a:p>
            <a:pPr indent="-317500" lvl="0" marL="457200" rtl="0" algn="l">
              <a:spcBef>
                <a:spcPts val="200"/>
              </a:spcBef>
              <a:spcAft>
                <a:spcPts val="0"/>
              </a:spcAft>
              <a:buSzPts val="1400"/>
              <a:buChar char="●"/>
            </a:pPr>
            <a:r>
              <a:rPr lang="en" sz="1400"/>
              <a:t>What if the action has no state (read data requests)</a:t>
            </a:r>
            <a:br>
              <a:rPr lang="en" sz="1400"/>
            </a:br>
            <a:endParaRPr sz="1400"/>
          </a:p>
          <a:p>
            <a:pPr indent="0" lvl="0" marL="0" rtl="0" algn="l">
              <a:spcBef>
                <a:spcPts val="400"/>
              </a:spcBef>
              <a:spcAft>
                <a:spcPts val="0"/>
              </a:spcAft>
              <a:buNone/>
            </a:pPr>
            <a:r>
              <a:rPr lang="en"/>
              <a:t>HiveOT Solution - standardize Action Status object </a:t>
            </a:r>
            <a:endParaRPr/>
          </a:p>
          <a:p>
            <a:pPr indent="-317500" lvl="0" marL="457200" rtl="0" algn="l">
              <a:spcBef>
                <a:spcPts val="200"/>
              </a:spcBef>
              <a:spcAft>
                <a:spcPts val="0"/>
              </a:spcAft>
              <a:buSzPts val="1400"/>
              <a:buChar char="●"/>
            </a:pPr>
            <a:r>
              <a:rPr lang="en" sz="1400"/>
              <a:t>A</a:t>
            </a:r>
            <a:r>
              <a:rPr lang="en" sz="1400"/>
              <a:t>ction Status contains the operation, status, input, output, correlationID, …</a:t>
            </a:r>
            <a:endParaRPr sz="1400"/>
          </a:p>
          <a:p>
            <a:pPr indent="-317500" lvl="0" marL="457200" rtl="0" algn="l">
              <a:spcBef>
                <a:spcPts val="200"/>
              </a:spcBef>
              <a:spcAft>
                <a:spcPts val="0"/>
              </a:spcAft>
              <a:buSzPts val="1400"/>
              <a:buChar char="●"/>
            </a:pPr>
            <a:r>
              <a:rPr lang="en" sz="1400"/>
              <a:t>HiveOT protocol bindings map action responses to Action Status objects</a:t>
            </a:r>
            <a:endParaRPr sz="1400"/>
          </a:p>
          <a:p>
            <a:pPr indent="-317500" lvl="0" marL="457200" rtl="0" algn="l">
              <a:spcBef>
                <a:spcPts val="200"/>
              </a:spcBef>
              <a:spcAft>
                <a:spcPts val="0"/>
              </a:spcAft>
              <a:buSzPts val="1400"/>
              <a:buChar char="●"/>
            </a:pPr>
            <a:r>
              <a:rPr lang="en" sz="1400"/>
              <a:t>.. or hiveot sub-protocols uses it directly</a:t>
            </a:r>
            <a:endParaRPr sz="1400"/>
          </a:p>
          <a:p>
            <a:pPr indent="0" lvl="0" marL="0" rtl="0" algn="l">
              <a:spcBef>
                <a:spcPts val="400"/>
              </a:spcBef>
              <a:spcAft>
                <a:spcPts val="0"/>
              </a:spcAft>
              <a:buNone/>
            </a:pPr>
            <a:r>
              <a:rPr lang="en"/>
              <a:t>Recommendation</a:t>
            </a:r>
            <a:endParaRPr/>
          </a:p>
          <a:p>
            <a:pPr indent="-317500" lvl="0" marL="457200" rtl="0" algn="l">
              <a:spcBef>
                <a:spcPts val="200"/>
              </a:spcBef>
              <a:spcAft>
                <a:spcPts val="0"/>
              </a:spcAft>
              <a:buSzPts val="1400"/>
              <a:buChar char="●"/>
            </a:pPr>
            <a:r>
              <a:rPr lang="en" sz="1400"/>
              <a:t>Standardize the Action Status for protocol bindings that use them </a:t>
            </a:r>
            <a:r>
              <a:rPr lang="en" sz="1400"/>
              <a:t>(*)</a:t>
            </a:r>
            <a:r>
              <a:rPr lang="en" sz="1400"/>
              <a:t>.</a:t>
            </a:r>
            <a:endParaRPr sz="1400"/>
          </a:p>
          <a:p>
            <a:pPr indent="-317500" lvl="0" marL="457200" rtl="0" algn="l">
              <a:spcBef>
                <a:spcPts val="200"/>
              </a:spcBef>
              <a:spcAft>
                <a:spcPts val="0"/>
              </a:spcAft>
              <a:buSzPts val="1400"/>
              <a:buChar char="●"/>
            </a:pPr>
            <a:r>
              <a:rPr lang="en" sz="1400"/>
              <a:t>Recommend use of </a:t>
            </a:r>
            <a:r>
              <a:rPr lang="en" sz="1400"/>
              <a:t>ActionStatus responses in protocol bindings where possible</a:t>
            </a:r>
            <a:endParaRPr sz="1400"/>
          </a:p>
          <a:p>
            <a:pPr indent="-317500" lvl="1" marL="914400" rtl="0" algn="l">
              <a:spcBef>
                <a:spcPts val="200"/>
              </a:spcBef>
              <a:spcAft>
                <a:spcPts val="0"/>
              </a:spcAft>
              <a:buSzPts val="1400"/>
              <a:buChar char="○"/>
            </a:pPr>
            <a:r>
              <a:rPr lang="en" sz="1300"/>
              <a:t>regardless if they are synchronous or asynchronous</a:t>
            </a:r>
            <a:endParaRPr sz="1300"/>
          </a:p>
          <a:p>
            <a:pPr indent="-311150" lvl="1" marL="914400" rtl="0" algn="l">
              <a:spcBef>
                <a:spcPts val="200"/>
              </a:spcBef>
              <a:spcAft>
                <a:spcPts val="0"/>
              </a:spcAft>
              <a:buSzPts val="1300"/>
              <a:buChar char="○"/>
            </a:pPr>
            <a:r>
              <a:rPr lang="en" sz="1300"/>
              <a:t>regardless if they have output or no output</a:t>
            </a:r>
            <a:endParaRPr sz="1400"/>
          </a:p>
          <a:p>
            <a:pPr indent="0" lvl="0" marL="0" rtl="0" algn="l">
              <a:spcBef>
                <a:spcPts val="200"/>
              </a:spcBef>
              <a:spcAft>
                <a:spcPts val="0"/>
              </a:spcAft>
              <a:buNone/>
            </a:pPr>
            <a:br>
              <a:rPr lang="en" sz="1400"/>
            </a:br>
            <a:r>
              <a:rPr i="1" lang="en" sz="1257"/>
              <a:t>(*)  these are currently protocol dependent - this indicates there is a need to standardize this </a:t>
            </a:r>
            <a:endParaRPr i="1" sz="1657"/>
          </a:p>
        </p:txBody>
      </p:sp>
      <p:sp>
        <p:nvSpPr>
          <p:cNvPr id="266" name="Google Shape;266;p35"/>
          <p:cNvSpPr txBox="1"/>
          <p:nvPr/>
        </p:nvSpPr>
        <p:spPr>
          <a:xfrm>
            <a:off x="6300950" y="2193800"/>
            <a:ext cx="1744500" cy="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dk2"/>
                </a:solidFill>
              </a:rPr>
              <a:t>No minions were hurt in this action</a:t>
            </a:r>
            <a:endParaRPr i="1" sz="800">
              <a:solidFill>
                <a:schemeClr val="dk2"/>
              </a:solidFill>
            </a:endParaRPr>
          </a:p>
        </p:txBody>
      </p:sp>
      <p:pic>
        <p:nvPicPr>
          <p:cNvPr id="267" name="Google Shape;267;p35"/>
          <p:cNvPicPr preferRelativeResize="0"/>
          <p:nvPr/>
        </p:nvPicPr>
        <p:blipFill>
          <a:blip r:embed="rId3">
            <a:alphaModFix/>
          </a:blip>
          <a:stretch>
            <a:fillRect/>
          </a:stretch>
        </p:blipFill>
        <p:spPr>
          <a:xfrm flipH="1">
            <a:off x="6747774" y="1370625"/>
            <a:ext cx="970001" cy="9700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71" name="Shape 271"/>
        <p:cNvGrpSpPr/>
        <p:nvPr/>
      </p:nvGrpSpPr>
      <p:grpSpPr>
        <a:xfrm>
          <a:off x="0" y="0"/>
          <a:ext cx="0" cy="0"/>
          <a:chOff x="0" y="0"/>
          <a:chExt cx="0" cy="0"/>
        </a:xfrm>
      </p:grpSpPr>
      <p:sp>
        <p:nvSpPr>
          <p:cNvPr id="272" name="Google Shape;272;p36"/>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Affordances (5)</a:t>
            </a:r>
            <a:endParaRPr/>
          </a:p>
        </p:txBody>
      </p:sp>
      <p:sp>
        <p:nvSpPr>
          <p:cNvPr id="273" name="Google Shape;273;p36"/>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identify the actual ‘meaning’ of a property, event or action?</a:t>
            </a:r>
            <a:endParaRPr/>
          </a:p>
          <a:p>
            <a:pPr indent="-317500" lvl="0" marL="457200" rtl="0" algn="l">
              <a:spcBef>
                <a:spcPts val="200"/>
              </a:spcBef>
              <a:spcAft>
                <a:spcPts val="0"/>
              </a:spcAft>
              <a:buSzPts val="1400"/>
              <a:buChar char="●"/>
            </a:pPr>
            <a:r>
              <a:rPr lang="en" sz="1400"/>
              <a:t>Without a standard vocabulary it is up to the human to determine what something means. This stands in the way of automated integration.</a:t>
            </a:r>
            <a:endParaRPr sz="1400"/>
          </a:p>
          <a:p>
            <a:pPr indent="-317500" lvl="0" marL="457200" rtl="0" algn="l">
              <a:spcBef>
                <a:spcPts val="0"/>
              </a:spcBef>
              <a:spcAft>
                <a:spcPts val="0"/>
              </a:spcAft>
              <a:buSzPts val="1400"/>
              <a:buChar char="●"/>
            </a:pPr>
            <a:r>
              <a:rPr lang="en" sz="1400"/>
              <a:t>For example, when using 100 different environmental sensors from different manufacturers, every sensor has to be manually identified for their ingestion into a BI system.</a:t>
            </a:r>
            <a:endParaRPr sz="1400"/>
          </a:p>
          <a:p>
            <a:pPr indent="0" lvl="0" marL="0" rtl="0" algn="l">
              <a:spcBef>
                <a:spcPts val="400"/>
              </a:spcBef>
              <a:spcAft>
                <a:spcPts val="0"/>
              </a:spcAft>
              <a:buNone/>
            </a:pPr>
            <a:r>
              <a:rPr lang="en"/>
              <a:t>Workaround</a:t>
            </a:r>
            <a:endParaRPr/>
          </a:p>
          <a:p>
            <a:pPr indent="-317500" lvl="0" marL="457200" rtl="0" algn="l">
              <a:spcBef>
                <a:spcPts val="200"/>
              </a:spcBef>
              <a:spcAft>
                <a:spcPts val="0"/>
              </a:spcAft>
              <a:buSzPts val="1400"/>
              <a:buChar char="●"/>
            </a:pPr>
            <a:r>
              <a:rPr lang="en" sz="1400"/>
              <a:t>For now, define a ‘hiveot:’ namespace vocabulary in @context and use these in @type fields.</a:t>
            </a:r>
            <a:endParaRPr sz="1400"/>
          </a:p>
          <a:p>
            <a:pPr indent="0" lvl="0" marL="0" rtl="0" algn="l">
              <a:spcBef>
                <a:spcPts val="400"/>
              </a:spcBef>
              <a:spcAft>
                <a:spcPts val="0"/>
              </a:spcAft>
              <a:buNone/>
            </a:pPr>
            <a:r>
              <a:rPr lang="en"/>
              <a:t>Ideal solution</a:t>
            </a:r>
            <a:endParaRPr/>
          </a:p>
          <a:p>
            <a:pPr indent="-317500" lvl="0" marL="457200" rtl="0" algn="l">
              <a:spcBef>
                <a:spcPts val="200"/>
              </a:spcBef>
              <a:spcAft>
                <a:spcPts val="0"/>
              </a:spcAft>
              <a:buSzPts val="1400"/>
              <a:buChar char="●"/>
            </a:pPr>
            <a:r>
              <a:rPr lang="en" sz="1400"/>
              <a:t>Adopt a W3C vocabulary standard for units, environmental and controls naming</a:t>
            </a:r>
            <a:endParaRPr sz="1400"/>
          </a:p>
          <a:p>
            <a:pPr indent="0" lvl="0" marL="0" rtl="0" algn="l">
              <a:spcBef>
                <a:spcPts val="20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77" name="Shape 277"/>
        <p:cNvGrpSpPr/>
        <p:nvPr/>
      </p:nvGrpSpPr>
      <p:grpSpPr>
        <a:xfrm>
          <a:off x="0" y="0"/>
          <a:ext cx="0" cy="0"/>
          <a:chOff x="0" y="0"/>
          <a:chExt cx="0" cy="0"/>
        </a:xfrm>
      </p:grpSpPr>
      <p:sp>
        <p:nvSpPr>
          <p:cNvPr id="278" name="Google Shape;278;p37"/>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TD Challenges - Affordances (6)</a:t>
            </a:r>
            <a:endParaRPr/>
          </a:p>
        </p:txBody>
      </p:sp>
      <p:sp>
        <p:nvSpPr>
          <p:cNvPr id="279" name="Google Shape;279;p37"/>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Support for enum titles?</a:t>
            </a:r>
            <a:endParaRPr/>
          </a:p>
          <a:p>
            <a:pPr indent="-330200" lvl="0" marL="457200" rtl="0" algn="l">
              <a:spcBef>
                <a:spcPts val="200"/>
              </a:spcBef>
              <a:spcAft>
                <a:spcPts val="0"/>
              </a:spcAft>
              <a:buSzPts val="1600"/>
              <a:buChar char="●"/>
            </a:pPr>
            <a:r>
              <a:rPr lang="en" sz="1400"/>
              <a:t>Enums are just a list of keys in the TD. When using these in the TD, how to provide a proper presentation for them? Eg, a title?</a:t>
            </a:r>
            <a:endParaRPr sz="1400"/>
          </a:p>
          <a:p>
            <a:pPr indent="0" lvl="0" marL="0" rtl="0" algn="l">
              <a:spcBef>
                <a:spcPts val="400"/>
              </a:spcBef>
              <a:spcAft>
                <a:spcPts val="0"/>
              </a:spcAft>
              <a:buNone/>
            </a:pPr>
            <a:r>
              <a:rPr lang="en" sz="1400"/>
              <a:t>W</a:t>
            </a:r>
            <a:r>
              <a:rPr lang="en"/>
              <a:t>orkaround - OnOff  </a:t>
            </a:r>
            <a:endParaRPr/>
          </a:p>
          <a:p>
            <a:pPr indent="-330200" lvl="0" marL="457200" rtl="0" algn="l">
              <a:spcBef>
                <a:spcPts val="200"/>
              </a:spcBef>
              <a:spcAft>
                <a:spcPts val="0"/>
              </a:spcAft>
              <a:buSzPts val="1600"/>
              <a:buChar char="●"/>
            </a:pPr>
            <a:r>
              <a:rPr lang="en" sz="1400"/>
              <a:t>Don’t use enums for human consumption. Use </a:t>
            </a:r>
            <a:r>
              <a:rPr lang="en"/>
              <a:t>‘</a:t>
            </a:r>
            <a:r>
              <a:rPr lang="en" sz="1400"/>
              <a:t>OnOff</a:t>
            </a:r>
            <a:r>
              <a:rPr lang="en"/>
              <a:t>’</a:t>
            </a:r>
            <a:r>
              <a:rPr lang="en" sz="1400"/>
              <a:t> if possible, which supports a const as value and Title for consumption. </a:t>
            </a:r>
            <a:endParaRPr/>
          </a:p>
          <a:p>
            <a:pPr indent="-317500" lvl="0" marL="457200" rtl="0" algn="l">
              <a:spcBef>
                <a:spcPts val="200"/>
              </a:spcBef>
              <a:spcAft>
                <a:spcPts val="0"/>
              </a:spcAft>
              <a:buSzPts val="1400"/>
              <a:buChar char="●"/>
            </a:pPr>
            <a:r>
              <a:rPr lang="en" sz="1400"/>
              <a:t>This makes enums mostly useless. </a:t>
            </a:r>
            <a:endParaRPr sz="1400"/>
          </a:p>
          <a:p>
            <a:pPr indent="-317500" lvl="0" marL="457200" rtl="0" algn="l">
              <a:spcBef>
                <a:spcPts val="200"/>
              </a:spcBef>
              <a:spcAft>
                <a:spcPts val="0"/>
              </a:spcAft>
              <a:buSzPts val="1400"/>
              <a:buChar char="●"/>
            </a:pPr>
            <a:r>
              <a:rPr lang="en" sz="1400"/>
              <a:t>OneOff is overkill for this problem and quite elaborate.</a:t>
            </a:r>
            <a:endParaRPr sz="1400"/>
          </a:p>
        </p:txBody>
      </p:sp>
      <p:pic>
        <p:nvPicPr>
          <p:cNvPr id="280" name="Google Shape;280;p37"/>
          <p:cNvPicPr preferRelativeResize="0"/>
          <p:nvPr/>
        </p:nvPicPr>
        <p:blipFill>
          <a:blip r:embed="rId3">
            <a:alphaModFix/>
          </a:blip>
          <a:stretch>
            <a:fillRect/>
          </a:stretch>
        </p:blipFill>
        <p:spPr>
          <a:xfrm>
            <a:off x="7275550" y="2528450"/>
            <a:ext cx="792650" cy="792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84" name="Shape 284"/>
        <p:cNvGrpSpPr/>
        <p:nvPr/>
      </p:nvGrpSpPr>
      <p:grpSpPr>
        <a:xfrm>
          <a:off x="0" y="0"/>
          <a:ext cx="0" cy="0"/>
          <a:chOff x="0" y="0"/>
          <a:chExt cx="0" cy="0"/>
        </a:xfrm>
      </p:grpSpPr>
      <p:sp>
        <p:nvSpPr>
          <p:cNvPr id="285" name="Google Shape;285;p38"/>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TD Challenges - Affordances (7)</a:t>
            </a:r>
            <a:endParaRPr/>
          </a:p>
        </p:txBody>
      </p:sp>
      <p:sp>
        <p:nvSpPr>
          <p:cNvPr id="286" name="Google Shape;286;p38"/>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add multi-line descriptions?</a:t>
            </a:r>
            <a:endParaRPr/>
          </a:p>
          <a:p>
            <a:pPr indent="-317500" lvl="0" marL="457200" rtl="0" algn="l">
              <a:spcBef>
                <a:spcPts val="200"/>
              </a:spcBef>
              <a:spcAft>
                <a:spcPts val="0"/>
              </a:spcAft>
              <a:buSzPts val="1400"/>
              <a:buChar char="●"/>
            </a:pPr>
            <a:r>
              <a:rPr lang="en" sz="1400"/>
              <a:t>Documenting properties, inputs or outputs can sometimes take more than a single line. However the TD only accepts a single string and JSON doesn't do multi-line strings.</a:t>
            </a:r>
            <a:endParaRPr sz="1400"/>
          </a:p>
          <a:p>
            <a:pPr indent="0" lvl="0" marL="0" rtl="0" algn="l">
              <a:spcBef>
                <a:spcPts val="400"/>
              </a:spcBef>
              <a:spcAft>
                <a:spcPts val="0"/>
              </a:spcAft>
              <a:buNone/>
            </a:pPr>
            <a:r>
              <a:rPr lang="en"/>
              <a:t>Workaround</a:t>
            </a:r>
            <a:endParaRPr/>
          </a:p>
          <a:p>
            <a:pPr indent="-317500" lvl="0" marL="457200" rtl="0" algn="l">
              <a:spcBef>
                <a:spcPts val="200"/>
              </a:spcBef>
              <a:spcAft>
                <a:spcPts val="0"/>
              </a:spcAft>
              <a:buSzPts val="1400"/>
              <a:buChar char="●"/>
            </a:pPr>
            <a:r>
              <a:rPr lang="en" sz="1400"/>
              <a:t>Accept an ‘array’ of strings here. The awesome TD playground validator will complain. </a:t>
            </a:r>
            <a:br>
              <a:rPr lang="en" sz="1400"/>
            </a:br>
            <a:r>
              <a:rPr lang="en" sz="1400"/>
              <a:t>It is tough to be a validator.</a:t>
            </a: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90" name="Shape 290"/>
        <p:cNvGrpSpPr/>
        <p:nvPr/>
      </p:nvGrpSpPr>
      <p:grpSpPr>
        <a:xfrm>
          <a:off x="0" y="0"/>
          <a:ext cx="0" cy="0"/>
          <a:chOff x="0" y="0"/>
          <a:chExt cx="0" cy="0"/>
        </a:xfrm>
      </p:grpSpPr>
      <p:sp>
        <p:nvSpPr>
          <p:cNvPr id="291" name="Google Shape;291;p39"/>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Affordances (8)</a:t>
            </a:r>
            <a:endParaRPr/>
          </a:p>
        </p:txBody>
      </p:sp>
      <p:sp>
        <p:nvSpPr>
          <p:cNvPr id="292" name="Google Shape;292;p39"/>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support multi-line comment fields</a:t>
            </a:r>
            <a:endParaRPr/>
          </a:p>
          <a:p>
            <a:pPr indent="-317500" lvl="0" marL="457200" rtl="0" algn="l">
              <a:spcBef>
                <a:spcPts val="200"/>
              </a:spcBef>
              <a:spcAft>
                <a:spcPts val="0"/>
              </a:spcAft>
              <a:buSzPts val="1400"/>
              <a:buChar char="●"/>
            </a:pPr>
            <a:r>
              <a:rPr lang="en" sz="1400"/>
              <a:t>Same problem as with multi-line ‘description’ fields.</a:t>
            </a:r>
            <a:endParaRPr sz="1400"/>
          </a:p>
          <a:p>
            <a:pPr indent="0" lvl="0" marL="0" rtl="0" algn="l">
              <a:spcBef>
                <a:spcPts val="400"/>
              </a:spcBef>
              <a:spcAft>
                <a:spcPts val="0"/>
              </a:spcAft>
              <a:buNone/>
            </a:pPr>
            <a:br>
              <a:rPr lang="en"/>
            </a:br>
            <a:r>
              <a:rPr lang="en"/>
              <a:t>Workaround</a:t>
            </a:r>
            <a:endParaRPr/>
          </a:p>
          <a:p>
            <a:pPr indent="-317500" lvl="0" marL="457200" rtl="0" algn="l">
              <a:spcBef>
                <a:spcPts val="200"/>
              </a:spcBef>
              <a:spcAft>
                <a:spcPts val="0"/>
              </a:spcAft>
              <a:buSzPts val="1400"/>
              <a:buChar char="●"/>
            </a:pPr>
            <a:r>
              <a:rPr lang="en" sz="1400"/>
              <a:t>Accept an array of strings here. Same as previous point.</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96" name="Shape 296"/>
        <p:cNvGrpSpPr/>
        <p:nvPr/>
      </p:nvGrpSpPr>
      <p:grpSpPr>
        <a:xfrm>
          <a:off x="0" y="0"/>
          <a:ext cx="0" cy="0"/>
          <a:chOff x="0" y="0"/>
          <a:chExt cx="0" cy="0"/>
        </a:xfrm>
      </p:grpSpPr>
      <p:sp>
        <p:nvSpPr>
          <p:cNvPr id="297" name="Google Shape;297;p40"/>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Affordances (9)</a:t>
            </a:r>
            <a:endParaRPr/>
          </a:p>
        </p:txBody>
      </p:sp>
      <p:sp>
        <p:nvSpPr>
          <p:cNvPr id="298" name="Google Shape;298;p40"/>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describe a map of objects in the data schema?</a:t>
            </a:r>
            <a:br>
              <a:rPr lang="en"/>
            </a:br>
            <a:endParaRPr/>
          </a:p>
          <a:p>
            <a:pPr indent="0" lvl="0" marL="0" rtl="0" algn="l">
              <a:spcBef>
                <a:spcPts val="200"/>
              </a:spcBef>
              <a:spcAft>
                <a:spcPts val="0"/>
              </a:spcAft>
              <a:buNone/>
            </a:pPr>
            <a:r>
              <a:rPr lang="en"/>
              <a:t>Official solution (uhm, I think ..)</a:t>
            </a:r>
            <a:endParaRPr/>
          </a:p>
          <a:p>
            <a:pPr indent="-317500" lvl="0" marL="457200" rtl="0" algn="l">
              <a:spcBef>
                <a:spcPts val="200"/>
              </a:spcBef>
              <a:spcAft>
                <a:spcPts val="0"/>
              </a:spcAft>
              <a:buSzPts val="1400"/>
              <a:buChar char="●"/>
            </a:pPr>
            <a:r>
              <a:rPr lang="en" sz="1400"/>
              <a:t>Define an object schema with a properties and only a single empty key</a:t>
            </a:r>
            <a:endParaRPr sz="1400"/>
          </a:p>
          <a:p>
            <a:pPr indent="0" lvl="0" marL="457200" rtl="0" algn="l">
              <a:spcBef>
                <a:spcPts val="200"/>
              </a:spcBef>
              <a:spcAft>
                <a:spcPts val="0"/>
              </a:spcAft>
              <a:buNone/>
            </a:pPr>
            <a:r>
              <a:rPr lang="en" sz="1000">
                <a:latin typeface="Roboto Mono"/>
                <a:ea typeface="Roboto Mono"/>
                <a:cs typeface="Roboto Mono"/>
                <a:sym typeface="Roboto Mono"/>
              </a:rPr>
              <a:t>“type” : “object”,</a:t>
            </a:r>
            <a:br>
              <a:rPr lang="en" sz="1000">
                <a:latin typeface="Roboto Mono"/>
                <a:ea typeface="Roboto Mono"/>
                <a:cs typeface="Roboto Mono"/>
                <a:sym typeface="Roboto Mono"/>
              </a:rPr>
            </a:br>
            <a:r>
              <a:rPr lang="en" sz="1000">
                <a:latin typeface="Roboto Mono"/>
                <a:ea typeface="Roboto Mono"/>
                <a:cs typeface="Roboto Mono"/>
                <a:sym typeface="Roboto Mono"/>
              </a:rPr>
              <a:t>“properties”: {</a:t>
            </a:r>
            <a:br>
              <a:rPr lang="en" sz="1000">
                <a:latin typeface="Roboto Mono"/>
                <a:ea typeface="Roboto Mono"/>
                <a:cs typeface="Roboto Mono"/>
                <a:sym typeface="Roboto Mono"/>
              </a:rPr>
            </a:br>
            <a:r>
              <a:rPr lang="en" sz="1000">
                <a:latin typeface="Roboto Mono"/>
                <a:ea typeface="Roboto Mono"/>
                <a:cs typeface="Roboto Mono"/>
                <a:sym typeface="Roboto Mono"/>
              </a:rPr>
              <a:t>	“”: {</a:t>
            </a:r>
            <a:br>
              <a:rPr lang="en" sz="1000">
                <a:latin typeface="Roboto Mono"/>
                <a:ea typeface="Roboto Mono"/>
                <a:cs typeface="Roboto Mono"/>
                <a:sym typeface="Roboto Mono"/>
              </a:rPr>
            </a:br>
            <a:r>
              <a:rPr lang="en" sz="1000">
                <a:latin typeface="Roboto Mono"/>
                <a:ea typeface="Roboto Mono"/>
                <a:cs typeface="Roboto Mono"/>
                <a:sym typeface="Roboto Mono"/>
              </a:rPr>
              <a:t> 	   “title”:”ugh”,</a:t>
            </a:r>
            <a:br>
              <a:rPr lang="en" sz="1000">
                <a:latin typeface="Roboto Mono"/>
                <a:ea typeface="Roboto Mono"/>
                <a:cs typeface="Roboto Mono"/>
                <a:sym typeface="Roboto Mono"/>
              </a:rPr>
            </a:br>
            <a:r>
              <a:rPr lang="en" sz="1000">
                <a:latin typeface="Roboto Mono"/>
                <a:ea typeface="Roboto Mono"/>
                <a:cs typeface="Roboto Mono"/>
                <a:sym typeface="Roboto Mono"/>
              </a:rPr>
              <a:t>	   “type”</a:t>
            </a:r>
            <a:br>
              <a:rPr lang="en" sz="1000">
                <a:latin typeface="Roboto Mono"/>
                <a:ea typeface="Roboto Mono"/>
                <a:cs typeface="Roboto Mono"/>
                <a:sym typeface="Roboto Mono"/>
              </a:rPr>
            </a:br>
            <a:r>
              <a:rPr lang="en" sz="1000">
                <a:latin typeface="Roboto Mono"/>
                <a:ea typeface="Roboto Mono"/>
                <a:cs typeface="Roboto Mono"/>
                <a:sym typeface="Roboto Mono"/>
              </a:rPr>
              <a:t>	   “schema”: … yet another schema</a:t>
            </a:r>
            <a:br>
              <a:rPr lang="en" sz="1000">
                <a:latin typeface="Roboto Mono"/>
                <a:ea typeface="Roboto Mono"/>
                <a:cs typeface="Roboto Mono"/>
                <a:sym typeface="Roboto Mono"/>
              </a:rPr>
            </a:br>
            <a:r>
              <a:rPr lang="en" sz="1000">
                <a:latin typeface="Roboto Mono"/>
                <a:ea typeface="Roboto Mono"/>
                <a:cs typeface="Roboto Mono"/>
                <a:sym typeface="Roboto Mono"/>
              </a:rPr>
              <a:t>   	}</a:t>
            </a:r>
            <a:br>
              <a:rPr lang="en" sz="1000">
                <a:latin typeface="Roboto Mono"/>
                <a:ea typeface="Roboto Mono"/>
                <a:cs typeface="Roboto Mono"/>
                <a:sym typeface="Roboto Mono"/>
              </a:rPr>
            </a:b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200"/>
              </a:spcBef>
              <a:spcAft>
                <a:spcPts val="0"/>
              </a:spcAft>
              <a:buNone/>
            </a:pPr>
            <a:r>
              <a:rPr lang="en"/>
              <a:t>Workaround</a:t>
            </a:r>
            <a:endParaRPr/>
          </a:p>
          <a:p>
            <a:pPr indent="-317500" lvl="0" marL="457200" rtl="0" algn="l">
              <a:spcBef>
                <a:spcPts val="200"/>
              </a:spcBef>
              <a:spcAft>
                <a:spcPts val="0"/>
              </a:spcAft>
              <a:buSzPts val="1400"/>
              <a:buChar char="●"/>
            </a:pPr>
            <a:r>
              <a:rPr lang="en" sz="1400"/>
              <a:t>Don't use maps, use arrays.</a:t>
            </a:r>
            <a:endParaRPr sz="1400"/>
          </a:p>
          <a:p>
            <a:pPr indent="0" lvl="0" marL="0" rtl="0" algn="l">
              <a:spcBef>
                <a:spcPts val="200"/>
              </a:spcBef>
              <a:spcAft>
                <a:spcPts val="0"/>
              </a:spcAft>
              <a:buNone/>
            </a:pPr>
            <a:r>
              <a:rPr lang="en"/>
              <a:t>Recommendation</a:t>
            </a:r>
            <a:endParaRPr/>
          </a:p>
          <a:p>
            <a:pPr indent="-317500" lvl="0" marL="457200" rtl="0" algn="l">
              <a:spcBef>
                <a:spcPts val="200"/>
              </a:spcBef>
              <a:spcAft>
                <a:spcPts val="0"/>
              </a:spcAft>
              <a:buSzPts val="1400"/>
              <a:buChar char="●"/>
            </a:pPr>
            <a:r>
              <a:rPr lang="en" sz="1400"/>
              <a:t>Add support for a ‘map’ data type.</a:t>
            </a:r>
            <a:endParaRPr/>
          </a:p>
        </p:txBody>
      </p:sp>
      <p:pic>
        <p:nvPicPr>
          <p:cNvPr id="299" name="Google Shape;299;p40"/>
          <p:cNvPicPr preferRelativeResize="0"/>
          <p:nvPr/>
        </p:nvPicPr>
        <p:blipFill>
          <a:blip r:embed="rId3">
            <a:alphaModFix/>
          </a:blip>
          <a:stretch>
            <a:fillRect/>
          </a:stretch>
        </p:blipFill>
        <p:spPr>
          <a:xfrm>
            <a:off x="5745775" y="2260211"/>
            <a:ext cx="637650" cy="623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303" name="Shape 303"/>
        <p:cNvGrpSpPr/>
        <p:nvPr/>
      </p:nvGrpSpPr>
      <p:grpSpPr>
        <a:xfrm>
          <a:off x="0" y="0"/>
          <a:ext cx="0" cy="0"/>
          <a:chOff x="0" y="0"/>
          <a:chExt cx="0" cy="0"/>
        </a:xfrm>
      </p:grpSpPr>
      <p:sp>
        <p:nvSpPr>
          <p:cNvPr id="304" name="Google Shape;304;p41"/>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Affordances (10)</a:t>
            </a:r>
            <a:endParaRPr/>
          </a:p>
        </p:txBody>
      </p:sp>
      <p:sp>
        <p:nvSpPr>
          <p:cNvPr id="305" name="Google Shape;305;p41"/>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read the latest event value?</a:t>
            </a:r>
            <a:endParaRPr/>
          </a:p>
          <a:p>
            <a:pPr indent="-311150" lvl="1" marL="457200" rtl="0" algn="l">
              <a:spcBef>
                <a:spcPts val="200"/>
              </a:spcBef>
              <a:spcAft>
                <a:spcPts val="0"/>
              </a:spcAft>
              <a:buSzPts val="1300"/>
              <a:buChar char="○"/>
            </a:pPr>
            <a:r>
              <a:rPr lang="en"/>
              <a:t>A UI that displays events might want to show the last known event. However, the TD has no operations for ‘readevent’ and ‘readallevents’. </a:t>
            </a:r>
            <a:endParaRPr/>
          </a:p>
          <a:p>
            <a:pPr indent="0" lvl="0" marL="0" rtl="0" algn="l">
              <a:spcBef>
                <a:spcPts val="200"/>
              </a:spcBef>
              <a:spcAft>
                <a:spcPts val="0"/>
              </a:spcAft>
              <a:buNone/>
            </a:pPr>
            <a:r>
              <a:rPr lang="en"/>
              <a:t>Workaround</a:t>
            </a:r>
            <a:endParaRPr/>
          </a:p>
          <a:p>
            <a:pPr indent="-311150" lvl="1" marL="457200" rtl="0" algn="l">
              <a:spcBef>
                <a:spcPts val="200"/>
              </a:spcBef>
              <a:spcAft>
                <a:spcPts val="0"/>
              </a:spcAft>
              <a:buSzPts val="1300"/>
              <a:buChar char="○"/>
            </a:pPr>
            <a:r>
              <a:rPr lang="en"/>
              <a:t>HiveOT adds these operations in the “hiveot:” namespace.</a:t>
            </a:r>
            <a:endParaRPr/>
          </a:p>
          <a:p>
            <a:pPr indent="-311150" lvl="1" marL="457200" rtl="0" algn="l">
              <a:spcBef>
                <a:spcPts val="200"/>
              </a:spcBef>
              <a:spcAft>
                <a:spcPts val="0"/>
              </a:spcAft>
              <a:buSzPts val="1300"/>
              <a:buChar char="○"/>
            </a:pPr>
            <a:r>
              <a:rPr lang="en"/>
              <a:t>The digital twin store also stores the latest event values.</a:t>
            </a:r>
            <a:endParaRPr/>
          </a:p>
          <a:p>
            <a:pPr indent="-311150" lvl="1" marL="457200" rtl="0" algn="l">
              <a:spcBef>
                <a:spcPts val="200"/>
              </a:spcBef>
              <a:spcAft>
                <a:spcPts val="0"/>
              </a:spcAft>
              <a:buSzPts val="1300"/>
              <a:buChar char="○"/>
            </a:pPr>
            <a:r>
              <a:rPr lang="en"/>
              <a:t>The history services persists historical events</a:t>
            </a:r>
            <a:endParaRPr/>
          </a:p>
          <a:p>
            <a:pPr indent="0" lvl="0" marL="0" rtl="0" algn="l">
              <a:spcBef>
                <a:spcPts val="2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 Why HiveOT?</a:t>
            </a:r>
            <a:endParaRPr/>
          </a:p>
        </p:txBody>
      </p:sp>
      <p:sp>
        <p:nvSpPr>
          <p:cNvPr id="70" name="Google Shape;70;p15"/>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A long time ago, like in 2010, there was a pump house. With it, came the questions…</a:t>
            </a:r>
            <a:endParaRPr/>
          </a:p>
          <a:p>
            <a:pPr indent="-317500" lvl="0" marL="457200" rtl="0" algn="l">
              <a:spcBef>
                <a:spcPts val="200"/>
              </a:spcBef>
              <a:spcAft>
                <a:spcPts val="0"/>
              </a:spcAft>
              <a:buSzPts val="1400"/>
              <a:buChar char="●"/>
            </a:pPr>
            <a:r>
              <a:rPr lang="en" sz="1400"/>
              <a:t>Does the heater still work?</a:t>
            </a:r>
            <a:endParaRPr sz="1400"/>
          </a:p>
          <a:p>
            <a:pPr indent="-317500" lvl="0" marL="457200" rtl="0" algn="l">
              <a:spcBef>
                <a:spcPts val="200"/>
              </a:spcBef>
              <a:spcAft>
                <a:spcPts val="0"/>
              </a:spcAft>
              <a:buSzPts val="1400"/>
              <a:buChar char="●"/>
            </a:pPr>
            <a:r>
              <a:rPr lang="en" sz="1400"/>
              <a:t>Will it freeze in there?</a:t>
            </a:r>
            <a:endParaRPr sz="1400"/>
          </a:p>
          <a:p>
            <a:pPr indent="-317500" lvl="0" marL="457200" rtl="0" algn="l">
              <a:spcBef>
                <a:spcPts val="200"/>
              </a:spcBef>
              <a:spcAft>
                <a:spcPts val="0"/>
              </a:spcAft>
              <a:buSzPts val="1400"/>
              <a:buChar char="●"/>
            </a:pPr>
            <a:r>
              <a:rPr lang="en" sz="1400"/>
              <a:t>How much energy is it using?</a:t>
            </a:r>
            <a:endParaRPr sz="1400"/>
          </a:p>
          <a:p>
            <a:pPr indent="-317500" lvl="0" marL="457200" rtl="0" algn="l">
              <a:spcBef>
                <a:spcPts val="200"/>
              </a:spcBef>
              <a:spcAft>
                <a:spcPts val="0"/>
              </a:spcAft>
              <a:buSzPts val="1400"/>
              <a:buChar char="●"/>
            </a:pPr>
            <a:r>
              <a:rPr lang="en" sz="1400"/>
              <a:t>Any ‘unauthorized’ visitors?</a:t>
            </a:r>
            <a:endParaRPr sz="1400"/>
          </a:p>
          <a:p>
            <a:pPr indent="-317500" lvl="0" marL="457200" rtl="0" algn="l">
              <a:spcBef>
                <a:spcPts val="200"/>
              </a:spcBef>
              <a:spcAft>
                <a:spcPts val="0"/>
              </a:spcAft>
              <a:buSzPts val="1400"/>
              <a:buChar char="●"/>
            </a:pPr>
            <a:r>
              <a:rPr lang="en" sz="1400"/>
              <a:t>.. and more … </a:t>
            </a:r>
            <a:endParaRPr sz="1400"/>
          </a:p>
          <a:p>
            <a:pPr indent="0" lvl="0" marL="0" rtl="0" algn="l">
              <a:spcBef>
                <a:spcPts val="200"/>
              </a:spcBef>
              <a:spcAft>
                <a:spcPts val="0"/>
              </a:spcAft>
              <a:buNone/>
            </a:pPr>
            <a:r>
              <a:t/>
            </a:r>
            <a:endParaRPr/>
          </a:p>
          <a:p>
            <a:pPr indent="0" lvl="0" marL="0" rtl="0" algn="l">
              <a:spcBef>
                <a:spcPts val="200"/>
              </a:spcBef>
              <a:spcAft>
                <a:spcPts val="0"/>
              </a:spcAft>
              <a:buNone/>
            </a:pPr>
            <a:r>
              <a:rPr lang="en"/>
              <a:t>And so it started…</a:t>
            </a:r>
            <a:endParaRPr/>
          </a:p>
          <a:p>
            <a:pPr indent="0" lvl="0" marL="0" rtl="0" algn="l">
              <a:spcBef>
                <a:spcPts val="200"/>
              </a:spcBef>
              <a:spcAft>
                <a:spcPts val="0"/>
              </a:spcAft>
              <a:buNone/>
            </a:pPr>
            <a:r>
              <a:t/>
            </a:r>
            <a:endParaRPr/>
          </a:p>
        </p:txBody>
      </p:sp>
      <p:pic>
        <p:nvPicPr>
          <p:cNvPr id="71" name="Google Shape;71;p15"/>
          <p:cNvPicPr preferRelativeResize="0"/>
          <p:nvPr/>
        </p:nvPicPr>
        <p:blipFill>
          <a:blip r:embed="rId3">
            <a:alphaModFix/>
          </a:blip>
          <a:stretch>
            <a:fillRect/>
          </a:stretch>
        </p:blipFill>
        <p:spPr>
          <a:xfrm>
            <a:off x="4919150" y="1660450"/>
            <a:ext cx="3807325" cy="2713725"/>
          </a:xfrm>
          <a:prstGeom prst="rect">
            <a:avLst/>
          </a:prstGeom>
          <a:noFill/>
          <a:ln>
            <a:noFill/>
          </a:ln>
        </p:spPr>
      </p:pic>
      <p:pic>
        <p:nvPicPr>
          <p:cNvPr id="72" name="Google Shape;72;p15"/>
          <p:cNvPicPr preferRelativeResize="0"/>
          <p:nvPr/>
        </p:nvPicPr>
        <p:blipFill>
          <a:blip r:embed="rId4">
            <a:alphaModFix/>
          </a:blip>
          <a:stretch>
            <a:fillRect/>
          </a:stretch>
        </p:blipFill>
        <p:spPr>
          <a:xfrm>
            <a:off x="6849700" y="2987550"/>
            <a:ext cx="480399" cy="4804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309" name="Shape 309"/>
        <p:cNvGrpSpPr/>
        <p:nvPr/>
      </p:nvGrpSpPr>
      <p:grpSpPr>
        <a:xfrm>
          <a:off x="0" y="0"/>
          <a:ext cx="0" cy="0"/>
          <a:chOff x="0" y="0"/>
          <a:chExt cx="0" cy="0"/>
        </a:xfrm>
      </p:grpSpPr>
      <p:sp>
        <p:nvSpPr>
          <p:cNvPr id="310" name="Google Shape;310;p42"/>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Affordances (11)</a:t>
            </a:r>
            <a:endParaRPr/>
          </a:p>
        </p:txBody>
      </p:sp>
      <p:sp>
        <p:nvSpPr>
          <p:cNvPr id="311" name="Google Shape;311;p42"/>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describe basic vs advanced properties, events and actions in the TD? </a:t>
            </a:r>
            <a:endParaRPr/>
          </a:p>
          <a:p>
            <a:pPr indent="-311150" lvl="1" marL="457200" rtl="0" algn="l">
              <a:spcBef>
                <a:spcPts val="200"/>
              </a:spcBef>
              <a:spcAft>
                <a:spcPts val="0"/>
              </a:spcAft>
              <a:buSzPts val="1300"/>
              <a:buChar char="○"/>
            </a:pPr>
            <a:r>
              <a:rPr lang="en"/>
              <a:t>Use case: human consumers might be interested in some properties, events or actions but not all of them. The human consumer should be able to just look at the essential data without being overwhelmed with more advanced properties. </a:t>
            </a:r>
            <a:endParaRPr/>
          </a:p>
          <a:p>
            <a:pPr indent="-311150" lvl="1" marL="457200" rtl="0" algn="l">
              <a:spcBef>
                <a:spcPts val="200"/>
              </a:spcBef>
              <a:spcAft>
                <a:spcPts val="0"/>
              </a:spcAft>
              <a:buSzPts val="1300"/>
              <a:buChar char="○"/>
            </a:pPr>
            <a:r>
              <a:rPr lang="en"/>
              <a:t>Some zwave devices have close to 100 properties of which only a handful are useful to the regular consumer. How to differentiate them?</a:t>
            </a:r>
            <a:endParaRPr/>
          </a:p>
          <a:p>
            <a:pPr indent="0" lvl="0" marL="0" rtl="0" algn="l">
              <a:spcBef>
                <a:spcPts val="200"/>
              </a:spcBef>
              <a:spcAft>
                <a:spcPts val="0"/>
              </a:spcAft>
              <a:buNone/>
            </a:pPr>
            <a:r>
              <a:rPr lang="en"/>
              <a:t>Options</a:t>
            </a:r>
            <a:endParaRPr/>
          </a:p>
          <a:p>
            <a:pPr indent="-311150" lvl="1" marL="457200" rtl="0" algn="l">
              <a:spcBef>
                <a:spcPts val="200"/>
              </a:spcBef>
              <a:spcAft>
                <a:spcPts val="0"/>
              </a:spcAft>
              <a:buSzPts val="1300"/>
              <a:buChar char="○"/>
            </a:pPr>
            <a:r>
              <a:rPr lang="en"/>
              <a:t>1: use the hiveot vocabulary to indicate basic properties. This is not compatible with anything.</a:t>
            </a:r>
            <a:endParaRPr sz="1350">
              <a:solidFill>
                <a:srgbClr val="BCBEC4"/>
              </a:solidFill>
              <a:highlight>
                <a:srgbClr val="1E1F22"/>
              </a:highlight>
              <a:latin typeface="Courier New"/>
              <a:ea typeface="Courier New"/>
              <a:cs typeface="Courier New"/>
              <a:sym typeface="Courier New"/>
            </a:endParaRPr>
          </a:p>
          <a:p>
            <a:pPr indent="-311150" lvl="1" marL="457200" rtl="0" algn="l">
              <a:spcBef>
                <a:spcPts val="200"/>
              </a:spcBef>
              <a:spcAft>
                <a:spcPts val="0"/>
              </a:spcAft>
              <a:buSzPts val="1300"/>
              <a:buChar char="○"/>
            </a:pPr>
            <a:r>
              <a:rPr lang="en"/>
              <a:t>2: don’t put advanced properties in the TD. Uhm, right ….</a:t>
            </a:r>
            <a:endParaRPr/>
          </a:p>
          <a:p>
            <a:pPr indent="-311150" lvl="1" marL="457200" rtl="0" algn="l">
              <a:spcBef>
                <a:spcPts val="200"/>
              </a:spcBef>
              <a:spcAft>
                <a:spcPts val="0"/>
              </a:spcAft>
              <a:buSzPts val="1300"/>
              <a:buChar char="○"/>
            </a:pPr>
            <a:r>
              <a:rPr lang="en"/>
              <a:t>3: convince the WoT group to add a ‘advanced’ property affordance field to TD 2.0 </a:t>
            </a:r>
            <a:endParaRPr/>
          </a:p>
          <a:p>
            <a:pPr indent="0" lvl="0" marL="0" rtl="0" algn="l">
              <a:spcBef>
                <a:spcPts val="200"/>
              </a:spcBef>
              <a:spcAft>
                <a:spcPts val="0"/>
              </a:spcAft>
              <a:buNone/>
            </a:pPr>
            <a:r>
              <a:t/>
            </a:r>
            <a:endParaRPr/>
          </a:p>
        </p:txBody>
      </p:sp>
      <p:pic>
        <p:nvPicPr>
          <p:cNvPr id="312" name="Google Shape;312;p42"/>
          <p:cNvPicPr preferRelativeResize="0"/>
          <p:nvPr/>
        </p:nvPicPr>
        <p:blipFill>
          <a:blip r:embed="rId3">
            <a:alphaModFix/>
          </a:blip>
          <a:stretch>
            <a:fillRect/>
          </a:stretch>
        </p:blipFill>
        <p:spPr>
          <a:xfrm>
            <a:off x="7871350" y="3578548"/>
            <a:ext cx="437650" cy="461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316" name="Shape 316"/>
        <p:cNvGrpSpPr/>
        <p:nvPr/>
      </p:nvGrpSpPr>
      <p:grpSpPr>
        <a:xfrm>
          <a:off x="0" y="0"/>
          <a:ext cx="0" cy="0"/>
          <a:chOff x="0" y="0"/>
          <a:chExt cx="0" cy="0"/>
        </a:xfrm>
      </p:grpSpPr>
      <p:sp>
        <p:nvSpPr>
          <p:cNvPr id="317" name="Google Shape;317;p43"/>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TD Challenges - Affordances (12)</a:t>
            </a:r>
            <a:endParaRPr/>
          </a:p>
        </p:txBody>
      </p:sp>
      <p:sp>
        <p:nvSpPr>
          <p:cNvPr id="318" name="Google Shape;318;p43"/>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define global/shared constants within and between things?</a:t>
            </a:r>
            <a:endParaRPr/>
          </a:p>
          <a:p>
            <a:pPr indent="-311150" lvl="1" marL="457200" rtl="0" algn="l">
              <a:spcBef>
                <a:spcPts val="200"/>
              </a:spcBef>
              <a:spcAft>
                <a:spcPts val="0"/>
              </a:spcAft>
              <a:buSzPts val="1300"/>
              <a:buChar char="○"/>
            </a:pPr>
            <a:r>
              <a:rPr lang="en"/>
              <a:t>Values can be used in multiple properties, events and actions</a:t>
            </a:r>
            <a:endParaRPr/>
          </a:p>
          <a:p>
            <a:pPr indent="-311150" lvl="1" marL="457200" rtl="0" algn="l">
              <a:spcBef>
                <a:spcPts val="200"/>
              </a:spcBef>
              <a:spcAft>
                <a:spcPts val="0"/>
              </a:spcAft>
              <a:buSzPts val="1300"/>
              <a:buChar char="○"/>
            </a:pPr>
            <a:r>
              <a:rPr lang="en"/>
              <a:t>Values can be shared or re-used in multiple things</a:t>
            </a:r>
            <a:endParaRPr/>
          </a:p>
          <a:p>
            <a:pPr indent="0" lvl="0" marL="0" rtl="0" algn="l">
              <a:spcBef>
                <a:spcPts val="400"/>
              </a:spcBef>
              <a:spcAft>
                <a:spcPts val="0"/>
              </a:spcAft>
              <a:buNone/>
            </a:pPr>
            <a:r>
              <a:rPr lang="en"/>
              <a:t>Workaround (partial)</a:t>
            </a:r>
            <a:endParaRPr/>
          </a:p>
          <a:p>
            <a:pPr indent="-311150" lvl="1" marL="457200" rtl="0" algn="l">
              <a:spcBef>
                <a:spcPts val="200"/>
              </a:spcBef>
              <a:spcAft>
                <a:spcPts val="0"/>
              </a:spcAft>
              <a:buSzPts val="1300"/>
              <a:buChar char="○"/>
            </a:pPr>
            <a:r>
              <a:rPr lang="en"/>
              <a:t>Add a Thing level dataschema with a enum constants to ‘schemaDefinitions’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22" name="Shape 322"/>
        <p:cNvGrpSpPr/>
        <p:nvPr/>
      </p:nvGrpSpPr>
      <p:grpSpPr>
        <a:xfrm>
          <a:off x="0" y="0"/>
          <a:ext cx="0" cy="0"/>
          <a:chOff x="0" y="0"/>
          <a:chExt cx="0" cy="0"/>
        </a:xfrm>
      </p:grpSpPr>
      <p:sp>
        <p:nvSpPr>
          <p:cNvPr id="323" name="Google Shape;323;p44"/>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TD Challenges - Forms (1)</a:t>
            </a:r>
            <a:endParaRPr/>
          </a:p>
        </p:txBody>
      </p:sp>
      <p:sp>
        <p:nvSpPr>
          <p:cNvPr id="324" name="Google Shape;324;p44"/>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The TD describes consumer - device interaction. How to describe device - hub interaction?</a:t>
            </a:r>
            <a:endParaRPr/>
          </a:p>
          <a:p>
            <a:pPr indent="-311150" lvl="1" marL="457200" rtl="0" algn="l">
              <a:spcBef>
                <a:spcPts val="200"/>
              </a:spcBef>
              <a:spcAft>
                <a:spcPts val="0"/>
              </a:spcAft>
              <a:buSzPts val="1300"/>
              <a:buChar char="○"/>
            </a:pPr>
            <a:r>
              <a:rPr lang="en"/>
              <a:t>Devices publish a TD, events, and property updates</a:t>
            </a:r>
            <a:endParaRPr/>
          </a:p>
          <a:p>
            <a:pPr indent="-311150" lvl="1" marL="457200" rtl="0" algn="l">
              <a:spcBef>
                <a:spcPts val="200"/>
              </a:spcBef>
              <a:spcAft>
                <a:spcPts val="0"/>
              </a:spcAft>
              <a:buSzPts val="1300"/>
              <a:buChar char="○"/>
            </a:pPr>
            <a:r>
              <a:rPr lang="en"/>
              <a:t>Devices receive (or subscribe) actions and property writes.</a:t>
            </a:r>
            <a:endParaRPr/>
          </a:p>
          <a:p>
            <a:pPr indent="0" lvl="0" marL="0" rtl="0" algn="l">
              <a:spcBef>
                <a:spcPts val="200"/>
              </a:spcBef>
              <a:spcAft>
                <a:spcPts val="0"/>
              </a:spcAft>
              <a:buNone/>
            </a:pPr>
            <a:br>
              <a:rPr lang="en"/>
            </a:br>
            <a:r>
              <a:rPr lang="en"/>
              <a:t>Workaround</a:t>
            </a:r>
            <a:endParaRPr/>
          </a:p>
          <a:p>
            <a:pPr indent="-311150" lvl="1" marL="457200" rtl="0" algn="l">
              <a:spcBef>
                <a:spcPts val="200"/>
              </a:spcBef>
              <a:spcAft>
                <a:spcPts val="0"/>
              </a:spcAft>
              <a:buSzPts val="1300"/>
              <a:buChar char="○"/>
            </a:pPr>
            <a:r>
              <a:rPr lang="en"/>
              <a:t>Define as custom operations of the ‘digitwin’ service.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28" name="Shape 328"/>
        <p:cNvGrpSpPr/>
        <p:nvPr/>
      </p:nvGrpSpPr>
      <p:grpSpPr>
        <a:xfrm>
          <a:off x="0" y="0"/>
          <a:ext cx="0" cy="0"/>
          <a:chOff x="0" y="0"/>
          <a:chExt cx="0" cy="0"/>
        </a:xfrm>
      </p:grpSpPr>
      <p:sp>
        <p:nvSpPr>
          <p:cNvPr id="329" name="Google Shape;329;p45"/>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Forms (2)</a:t>
            </a:r>
            <a:endParaRPr/>
          </a:p>
        </p:txBody>
      </p:sp>
      <p:sp>
        <p:nvSpPr>
          <p:cNvPr id="330" name="Google Shape;330;p45"/>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Why is a Form required for every .. property .. event .. and .. action?</a:t>
            </a:r>
            <a:endParaRPr/>
          </a:p>
          <a:p>
            <a:pPr indent="-311150" lvl="1" marL="457200" rtl="0" algn="l">
              <a:spcBef>
                <a:spcPts val="200"/>
              </a:spcBef>
              <a:spcAft>
                <a:spcPts val="0"/>
              </a:spcAft>
              <a:buSzPts val="1300"/>
              <a:buChar char="○"/>
            </a:pPr>
            <a:r>
              <a:rPr lang="en"/>
              <a:t>Thing level operations can describe how to read and write properties using URI variables, no per-property form is needed.</a:t>
            </a:r>
            <a:endParaRPr/>
          </a:p>
          <a:p>
            <a:pPr indent="-311150" lvl="1" marL="457200" rtl="0" algn="l">
              <a:spcBef>
                <a:spcPts val="200"/>
              </a:spcBef>
              <a:spcAft>
                <a:spcPts val="0"/>
              </a:spcAft>
              <a:buSzPts val="1300"/>
              <a:buChar char="○"/>
            </a:pPr>
            <a:r>
              <a:rPr lang="en"/>
              <a:t>Same for events (subscribe) and actions</a:t>
            </a:r>
            <a:endParaRPr/>
          </a:p>
          <a:p>
            <a:pPr indent="-311150" lvl="1" marL="457200" rtl="0" algn="l">
              <a:spcBef>
                <a:spcPts val="200"/>
              </a:spcBef>
              <a:spcAft>
                <a:spcPts val="0"/>
              </a:spcAft>
              <a:buSzPts val="1300"/>
              <a:buChar char="○"/>
            </a:pPr>
            <a:r>
              <a:rPr lang="en"/>
              <a:t>Per-affordance Forms generates a lot of bloat</a:t>
            </a:r>
            <a:endParaRPr/>
          </a:p>
          <a:p>
            <a:pPr indent="0" lvl="0" marL="0" rtl="0" algn="l">
              <a:spcBef>
                <a:spcPts val="200"/>
              </a:spcBef>
              <a:spcAft>
                <a:spcPts val="0"/>
              </a:spcAft>
              <a:buNone/>
            </a:pPr>
            <a:br>
              <a:rPr lang="en"/>
            </a:br>
            <a:r>
              <a:rPr lang="en"/>
              <a:t>Workaround (to be discussed)</a:t>
            </a:r>
            <a:endParaRPr/>
          </a:p>
          <a:p>
            <a:pPr indent="-311150" lvl="1" marL="457200" rtl="0" algn="l">
              <a:spcBef>
                <a:spcPts val="200"/>
              </a:spcBef>
              <a:spcAft>
                <a:spcPts val="0"/>
              </a:spcAft>
              <a:buSzPts val="1300"/>
              <a:buChar char="○"/>
            </a:pPr>
            <a:r>
              <a:rPr lang="en"/>
              <a:t>Make Forms optional</a:t>
            </a:r>
            <a:endParaRPr/>
          </a:p>
          <a:p>
            <a:pPr indent="-311150" lvl="1" marL="457200" rtl="0" algn="l">
              <a:spcBef>
                <a:spcPts val="200"/>
              </a:spcBef>
              <a:spcAft>
                <a:spcPts val="0"/>
              </a:spcAft>
              <a:buSzPts val="1300"/>
              <a:buChar char="○"/>
            </a:pPr>
            <a:r>
              <a:rPr lang="en"/>
              <a:t>Specify payload for Thing level forms</a:t>
            </a:r>
            <a:endParaRPr/>
          </a:p>
          <a:p>
            <a:pPr indent="0" lvl="0" marL="0" rtl="0" algn="l">
              <a:spcBef>
                <a:spcPts val="2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34" name="Shape 334"/>
        <p:cNvGrpSpPr/>
        <p:nvPr/>
      </p:nvGrpSpPr>
      <p:grpSpPr>
        <a:xfrm>
          <a:off x="0" y="0"/>
          <a:ext cx="0" cy="0"/>
          <a:chOff x="0" y="0"/>
          <a:chExt cx="0" cy="0"/>
        </a:xfrm>
      </p:grpSpPr>
      <p:sp>
        <p:nvSpPr>
          <p:cNvPr id="335" name="Google Shape;335;p46"/>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Forms (3)</a:t>
            </a:r>
            <a:endParaRPr/>
          </a:p>
        </p:txBody>
      </p:sp>
      <p:sp>
        <p:nvSpPr>
          <p:cNvPr id="336" name="Google Shape;336;p46"/>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include metadata (thingID, name, clientID) in SSE-SC messages?</a:t>
            </a:r>
            <a:br>
              <a:rPr lang="en"/>
            </a:br>
            <a:r>
              <a:rPr i="1" lang="en" sz="1400"/>
              <a:t>(sse-sc is a variant of sse that uses a shared connection for all sse messages)</a:t>
            </a:r>
            <a:endParaRPr i="1" sz="1400"/>
          </a:p>
          <a:p>
            <a:pPr indent="-317500" lvl="0" marL="914400" rtl="0" algn="l">
              <a:spcBef>
                <a:spcPts val="200"/>
              </a:spcBef>
              <a:spcAft>
                <a:spcPts val="0"/>
              </a:spcAft>
              <a:buSzPts val="1400"/>
              <a:buChar char="●"/>
            </a:pPr>
            <a:r>
              <a:rPr lang="en" sz="1400"/>
              <a:t>Use-case: agent receives an action for a Thing via its SSE connection (agents connect to the Hub). The SSE data is the input data as per TD, but how to convey the thingID, action name and messageID?</a:t>
            </a:r>
            <a:endParaRPr sz="1400"/>
          </a:p>
          <a:p>
            <a:pPr indent="0" lvl="0" marL="0" rtl="0" algn="l">
              <a:spcBef>
                <a:spcPts val="200"/>
              </a:spcBef>
              <a:spcAft>
                <a:spcPts val="0"/>
              </a:spcAft>
              <a:buNone/>
            </a:pPr>
            <a:r>
              <a:rPr lang="en"/>
              <a:t>Workaround 1</a:t>
            </a:r>
            <a:endParaRPr/>
          </a:p>
          <a:p>
            <a:pPr indent="-317500" lvl="0" marL="914400" rtl="0" algn="l">
              <a:spcBef>
                <a:spcPts val="200"/>
              </a:spcBef>
              <a:spcAft>
                <a:spcPts val="0"/>
              </a:spcAft>
              <a:buSzPts val="1400"/>
              <a:buChar char="●"/>
            </a:pPr>
            <a:r>
              <a:rPr lang="en" sz="1400"/>
              <a:t>Create a new protocol binding called sse-sc that shares the connection </a:t>
            </a:r>
            <a:endParaRPr sz="1400"/>
          </a:p>
          <a:p>
            <a:pPr indent="-317500" lvl="0" marL="914400" rtl="0" algn="l">
              <a:spcBef>
                <a:spcPts val="200"/>
              </a:spcBef>
              <a:spcAft>
                <a:spcPts val="0"/>
              </a:spcAft>
              <a:buSzPts val="1400"/>
              <a:buChar char="●"/>
            </a:pPr>
            <a:r>
              <a:rPr lang="en" sz="1400"/>
              <a:t>Specify a message envelope for properties, events and actions as is done in the Websocket specification.</a:t>
            </a:r>
            <a:endParaRPr sz="1400"/>
          </a:p>
          <a:p>
            <a:pPr indent="-317500" lvl="0" marL="914400" rtl="0" algn="l">
              <a:spcBef>
                <a:spcPts val="200"/>
              </a:spcBef>
              <a:spcAft>
                <a:spcPts val="0"/>
              </a:spcAft>
              <a:buSzPts val="1400"/>
              <a:buChar char="●"/>
            </a:pPr>
            <a:r>
              <a:rPr lang="en" sz="1400"/>
              <a:t>Might be a good future path that is more extensible.</a:t>
            </a:r>
            <a:endParaRPr sz="1400"/>
          </a:p>
          <a:p>
            <a:pPr indent="0" lvl="0" marL="0" rtl="0" algn="l">
              <a:spcBef>
                <a:spcPts val="200"/>
              </a:spcBef>
              <a:spcAft>
                <a:spcPts val="0"/>
              </a:spcAft>
              <a:buNone/>
            </a:pPr>
            <a:r>
              <a:rPr lang="en"/>
              <a:t>Workaround 2</a:t>
            </a:r>
            <a:r>
              <a:rPr baseline="30000" lang="en"/>
              <a:t> </a:t>
            </a:r>
            <a:r>
              <a:rPr lang="en"/>
              <a:t>(chosen workaround)</a:t>
            </a:r>
            <a:endParaRPr/>
          </a:p>
          <a:p>
            <a:pPr indent="-317500" lvl="0" marL="914400" rtl="0" algn="l">
              <a:spcBef>
                <a:spcPts val="200"/>
              </a:spcBef>
              <a:spcAft>
                <a:spcPts val="0"/>
              </a:spcAft>
              <a:buSzPts val="1400"/>
              <a:buChar char="●"/>
            </a:pPr>
            <a:r>
              <a:rPr lang="en" sz="1400"/>
              <a:t>Create a new protocol binding called sse-sc that shares the connection.</a:t>
            </a:r>
            <a:endParaRPr sz="1400"/>
          </a:p>
          <a:p>
            <a:pPr indent="-317500" lvl="0" marL="914400" rtl="0" algn="l">
              <a:spcBef>
                <a:spcPts val="200"/>
              </a:spcBef>
              <a:spcAft>
                <a:spcPts val="0"/>
              </a:spcAft>
              <a:buSzPts val="1400"/>
              <a:buChar char="●"/>
            </a:pPr>
            <a:r>
              <a:rPr lang="en" sz="1400"/>
              <a:t>Use the SSE ID field to add metadata: {thingID}/{name}/{messageID}. </a:t>
            </a:r>
            <a:endParaRPr sz="1400"/>
          </a:p>
          <a:p>
            <a:pPr indent="-317500" lvl="0" marL="914400" rtl="0" algn="l">
              <a:spcBef>
                <a:spcPts val="200"/>
              </a:spcBef>
              <a:spcAft>
                <a:spcPts val="0"/>
              </a:spcAft>
              <a:buSzPts val="1400"/>
              <a:buChar char="●"/>
            </a:pPr>
            <a:r>
              <a:rPr lang="en" sz="1400"/>
              <a:t>This is rather ugly as ID field is not intended for this purpose.</a:t>
            </a:r>
            <a:endParaRPr sz="1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40" name="Shape 340"/>
        <p:cNvGrpSpPr/>
        <p:nvPr/>
      </p:nvGrpSpPr>
      <p:grpSpPr>
        <a:xfrm>
          <a:off x="0" y="0"/>
          <a:ext cx="0" cy="0"/>
          <a:chOff x="0" y="0"/>
          <a:chExt cx="0" cy="0"/>
        </a:xfrm>
      </p:grpSpPr>
      <p:sp>
        <p:nvSpPr>
          <p:cNvPr id="341" name="Google Shape;341;p47"/>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Forms (4)</a:t>
            </a:r>
            <a:endParaRPr/>
          </a:p>
        </p:txBody>
      </p:sp>
      <p:sp>
        <p:nvSpPr>
          <p:cNvPr id="342" name="Google Shape;342;p47"/>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a:t>
            </a:r>
            <a:r>
              <a:rPr lang="en"/>
              <a:t>ow to link one or more asynchronous responses to an action?</a:t>
            </a:r>
            <a:endParaRPr/>
          </a:p>
          <a:p>
            <a:pPr indent="-317500" lvl="1" marL="914400" rtl="0" algn="l">
              <a:spcBef>
                <a:spcPts val="200"/>
              </a:spcBef>
              <a:spcAft>
                <a:spcPts val="0"/>
              </a:spcAft>
              <a:buSzPts val="1400"/>
              <a:buChar char="○"/>
            </a:pPr>
            <a:r>
              <a:rPr lang="en" sz="1400"/>
              <a:t>Use-case: Consumer invokes action which will return one or more responses after some time. How to describe this?</a:t>
            </a:r>
            <a:endParaRPr sz="1400"/>
          </a:p>
          <a:p>
            <a:pPr indent="0" lvl="0" marL="0" rtl="0" algn="l">
              <a:spcBef>
                <a:spcPts val="200"/>
              </a:spcBef>
              <a:spcAft>
                <a:spcPts val="0"/>
              </a:spcAft>
              <a:buNone/>
            </a:pPr>
            <a:r>
              <a:rPr lang="en"/>
              <a:t>Option 1 (chosen solution - non standard)</a:t>
            </a:r>
            <a:endParaRPr/>
          </a:p>
          <a:p>
            <a:pPr indent="-317500" lvl="1" marL="914400" rtl="0" algn="l">
              <a:spcBef>
                <a:spcPts val="200"/>
              </a:spcBef>
              <a:spcAft>
                <a:spcPts val="0"/>
              </a:spcAft>
              <a:buSzPts val="1400"/>
              <a:buChar char="○"/>
            </a:pPr>
            <a:r>
              <a:rPr lang="en" sz="1400"/>
              <a:t>Send an action status response message on each update and include a correlation ID in both request and response.</a:t>
            </a:r>
            <a:endParaRPr sz="1400"/>
          </a:p>
          <a:p>
            <a:pPr indent="-317500" lvl="1" marL="914400" rtl="0" algn="l">
              <a:spcBef>
                <a:spcPts val="200"/>
              </a:spcBef>
              <a:spcAft>
                <a:spcPts val="0"/>
              </a:spcAft>
              <a:buSzPts val="1400"/>
              <a:buChar char="○"/>
            </a:pPr>
            <a:r>
              <a:rPr lang="en" sz="1400"/>
              <a:t>This has to be specified in each protocol binding.</a:t>
            </a:r>
            <a:endParaRPr sz="1400"/>
          </a:p>
          <a:p>
            <a:pPr indent="0" lvl="0" marL="0" rtl="0" algn="l">
              <a:spcBef>
                <a:spcPts val="200"/>
              </a:spcBef>
              <a:spcAft>
                <a:spcPts val="0"/>
              </a:spcAft>
              <a:buNone/>
            </a:pPr>
            <a:r>
              <a:rPr lang="en"/>
              <a:t>Option 2 (non standard)</a:t>
            </a:r>
            <a:endParaRPr/>
          </a:p>
          <a:p>
            <a:pPr indent="-317500" lvl="1" marL="914400" rtl="0" algn="l">
              <a:spcBef>
                <a:spcPts val="200"/>
              </a:spcBef>
              <a:spcAft>
                <a:spcPts val="0"/>
              </a:spcAft>
              <a:buSzPts val="1400"/>
              <a:buChar char="○"/>
            </a:pPr>
            <a:r>
              <a:rPr lang="en" sz="1400"/>
              <a:t>Send an event with the same name as the action and include a correlation ID. </a:t>
            </a:r>
            <a:endParaRPr sz="1400"/>
          </a:p>
          <a:p>
            <a:pPr indent="-317500" lvl="1" marL="914400" rtl="0" algn="l">
              <a:spcBef>
                <a:spcPts val="200"/>
              </a:spcBef>
              <a:spcAft>
                <a:spcPts val="0"/>
              </a:spcAft>
              <a:buSzPts val="1400"/>
              <a:buChar char="○"/>
            </a:pPr>
            <a:r>
              <a:rPr lang="en" sz="1400"/>
              <a:t>This makes handling it protocol independent for the application although the method of include the correlation ID is protocol dependent.</a:t>
            </a:r>
            <a:endParaRPr sz="1400"/>
          </a:p>
        </p:txBody>
      </p:sp>
      <p:pic>
        <p:nvPicPr>
          <p:cNvPr id="343" name="Google Shape;343;p47"/>
          <p:cNvPicPr preferRelativeResize="0"/>
          <p:nvPr/>
        </p:nvPicPr>
        <p:blipFill>
          <a:blip r:embed="rId3">
            <a:alphaModFix/>
          </a:blip>
          <a:stretch>
            <a:fillRect/>
          </a:stretch>
        </p:blipFill>
        <p:spPr>
          <a:xfrm>
            <a:off x="7921375" y="3072724"/>
            <a:ext cx="478976" cy="325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47" name="Shape 347"/>
        <p:cNvGrpSpPr/>
        <p:nvPr/>
      </p:nvGrpSpPr>
      <p:grpSpPr>
        <a:xfrm>
          <a:off x="0" y="0"/>
          <a:ext cx="0" cy="0"/>
          <a:chOff x="0" y="0"/>
          <a:chExt cx="0" cy="0"/>
        </a:xfrm>
      </p:grpSpPr>
      <p:sp>
        <p:nvSpPr>
          <p:cNvPr id="348" name="Google Shape;348;p48"/>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Forms (5)</a:t>
            </a:r>
            <a:endParaRPr/>
          </a:p>
        </p:txBody>
      </p:sp>
      <p:sp>
        <p:nvSpPr>
          <p:cNvPr id="349" name="Google Shape;349;p48"/>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confirm writing a property?</a:t>
            </a:r>
            <a:endParaRPr/>
          </a:p>
          <a:p>
            <a:pPr indent="-317500" lvl="1" marL="914400" rtl="0" algn="l">
              <a:spcBef>
                <a:spcPts val="200"/>
              </a:spcBef>
              <a:spcAft>
                <a:spcPts val="0"/>
              </a:spcAft>
              <a:buSzPts val="1400"/>
              <a:buChar char="○"/>
            </a:pPr>
            <a:r>
              <a:rPr lang="en" sz="1400"/>
              <a:t>Use-case: Consumer writes a property value. A UI dialog closes when a confirmation is received or displays an error if failed. How to get confirmation or failure response?</a:t>
            </a:r>
            <a:endParaRPr sz="1400"/>
          </a:p>
          <a:p>
            <a:pPr indent="-317500" lvl="1" marL="914400" rtl="0" algn="l">
              <a:spcBef>
                <a:spcPts val="200"/>
              </a:spcBef>
              <a:spcAft>
                <a:spcPts val="0"/>
              </a:spcAft>
              <a:buSzPts val="1400"/>
              <a:buChar char="○"/>
            </a:pPr>
            <a:r>
              <a:rPr lang="en" sz="1400"/>
              <a:t>Note that property updates can take a while to be applied.</a:t>
            </a:r>
            <a:endParaRPr sz="1400"/>
          </a:p>
          <a:p>
            <a:pPr indent="0" lvl="0" marL="0" rtl="0" algn="l">
              <a:spcBef>
                <a:spcPts val="200"/>
              </a:spcBef>
              <a:spcAft>
                <a:spcPts val="0"/>
              </a:spcAft>
              <a:buNone/>
            </a:pPr>
            <a:r>
              <a:rPr lang="en"/>
              <a:t>Workaround 1</a:t>
            </a:r>
            <a:endParaRPr/>
          </a:p>
          <a:p>
            <a:pPr indent="-317500" lvl="1" marL="914400" rtl="0" algn="l">
              <a:spcBef>
                <a:spcPts val="200"/>
              </a:spcBef>
              <a:spcAft>
                <a:spcPts val="0"/>
              </a:spcAft>
              <a:buSzPts val="1400"/>
              <a:buChar char="○"/>
            </a:pPr>
            <a:r>
              <a:rPr lang="en" sz="1400"/>
              <a:t>Use an event with the same name as the property and include a correlation ID in the request and response messages. No idea how to describe this in the TD </a:t>
            </a:r>
            <a:r>
              <a:rPr lang="en" sz="1400"/>
              <a:t>Forms</a:t>
            </a:r>
            <a:r>
              <a:rPr lang="en" sz="1400"/>
              <a:t>.</a:t>
            </a:r>
            <a:endParaRPr sz="1400"/>
          </a:p>
          <a:p>
            <a:pPr indent="0" lvl="0" marL="0" rtl="0" algn="l">
              <a:spcBef>
                <a:spcPts val="200"/>
              </a:spcBef>
              <a:spcAft>
                <a:spcPts val="0"/>
              </a:spcAft>
              <a:buNone/>
            </a:pPr>
            <a:r>
              <a:rPr lang="en"/>
              <a:t>Workaround 2 </a:t>
            </a:r>
            <a:endParaRPr/>
          </a:p>
          <a:p>
            <a:pPr indent="-317500" lvl="1" marL="914400" rtl="0" algn="l">
              <a:spcBef>
                <a:spcPts val="200"/>
              </a:spcBef>
              <a:spcAft>
                <a:spcPts val="0"/>
              </a:spcAft>
              <a:buSzPts val="1400"/>
              <a:buChar char="○"/>
            </a:pPr>
            <a:r>
              <a:rPr lang="en" sz="1400"/>
              <a:t>Handle it the same way as an invoke action operation. (different for each protocol binding)</a:t>
            </a:r>
            <a:endParaRPr sz="1400"/>
          </a:p>
          <a:p>
            <a:pPr indent="-317500" lvl="1" marL="914400" rtl="0" algn="l">
              <a:spcBef>
                <a:spcPts val="200"/>
              </a:spcBef>
              <a:spcAft>
                <a:spcPts val="0"/>
              </a:spcAft>
              <a:buSzPts val="1400"/>
              <a:buChar char="○"/>
            </a:pPr>
            <a:r>
              <a:rPr lang="en" sz="1400"/>
              <a:t>Thing pushes a PropertyStatus message to the consumer. </a:t>
            </a:r>
            <a:endParaRPr sz="1400"/>
          </a:p>
        </p:txBody>
      </p:sp>
      <p:sp>
        <p:nvSpPr>
          <p:cNvPr id="350" name="Google Shape;350;p48"/>
          <p:cNvSpPr/>
          <p:nvPr/>
        </p:nvSpPr>
        <p:spPr>
          <a:xfrm>
            <a:off x="6001425" y="361227"/>
            <a:ext cx="2228196" cy="740301"/>
          </a:xfrm>
          <a:prstGeom prst="rect">
            <a:avLst/>
          </a:prstGeom>
        </p:spPr>
        <p:txBody>
          <a:bodyPr>
            <a:prstTxWarp prst="textPlain"/>
          </a:bodyPr>
          <a:lstStyle/>
          <a:p>
            <a:pPr lvl="0" algn="ctr"/>
            <a:r>
              <a:rPr b="0" i="1">
                <a:ln cap="flat" cmpd="sng" w="9525">
                  <a:solidFill>
                    <a:schemeClr val="dk2"/>
                  </a:solidFill>
                  <a:prstDash val="solid"/>
                  <a:round/>
                  <a:headEnd len="sm" w="sm" type="none"/>
                  <a:tailEnd len="sm" w="sm" type="none"/>
                </a:ln>
                <a:solidFill>
                  <a:schemeClr val="lt2"/>
                </a:solidFill>
                <a:latin typeface="Caveat"/>
              </a:rPr>
              <a:t>Is this a transport, </a:t>
            </a:r>
            <a:br>
              <a:rPr b="0" i="1">
                <a:ln cap="flat" cmpd="sng" w="9525">
                  <a:solidFill>
                    <a:schemeClr val="dk2"/>
                  </a:solidFill>
                  <a:prstDash val="solid"/>
                  <a:round/>
                  <a:headEnd len="sm" w="sm" type="none"/>
                  <a:tailEnd len="sm" w="sm" type="none"/>
                </a:ln>
                <a:solidFill>
                  <a:schemeClr val="lt2"/>
                </a:solidFill>
                <a:latin typeface="Caveat"/>
              </a:rPr>
            </a:br>
            <a:r>
              <a:rPr b="0" i="1">
                <a:ln cap="flat" cmpd="sng" w="9525">
                  <a:solidFill>
                    <a:schemeClr val="dk2"/>
                  </a:solidFill>
                  <a:prstDash val="solid"/>
                  <a:round/>
                  <a:headEnd len="sm" w="sm" type="none"/>
                  <a:tailEnd len="sm" w="sm" type="none"/>
                </a:ln>
                <a:solidFill>
                  <a:schemeClr val="lt2"/>
                </a:solidFill>
                <a:latin typeface="Caveat"/>
              </a:rPr>
              <a:t>or application problem?</a:t>
            </a:r>
          </a:p>
        </p:txBody>
      </p:sp>
      <p:pic>
        <p:nvPicPr>
          <p:cNvPr id="351" name="Google Shape;351;p48"/>
          <p:cNvPicPr preferRelativeResize="0"/>
          <p:nvPr/>
        </p:nvPicPr>
        <p:blipFill>
          <a:blip r:embed="rId3">
            <a:alphaModFix/>
          </a:blip>
          <a:stretch>
            <a:fillRect/>
          </a:stretch>
        </p:blipFill>
        <p:spPr>
          <a:xfrm>
            <a:off x="7942175" y="965825"/>
            <a:ext cx="502350" cy="502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55" name="Shape 355"/>
        <p:cNvGrpSpPr/>
        <p:nvPr/>
      </p:nvGrpSpPr>
      <p:grpSpPr>
        <a:xfrm>
          <a:off x="0" y="0"/>
          <a:ext cx="0" cy="0"/>
          <a:chOff x="0" y="0"/>
          <a:chExt cx="0" cy="0"/>
        </a:xfrm>
      </p:grpSpPr>
      <p:sp>
        <p:nvSpPr>
          <p:cNvPr id="356" name="Google Shape;356;p49"/>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Forms (6)</a:t>
            </a:r>
            <a:endParaRPr/>
          </a:p>
        </p:txBody>
      </p:sp>
      <p:sp>
        <p:nvSpPr>
          <p:cNvPr id="357" name="Google Shape;357;p49"/>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Where does the encoding/decoding of input and output payloads take place? </a:t>
            </a:r>
            <a:endParaRPr/>
          </a:p>
          <a:p>
            <a:pPr indent="-317500" lvl="1" marL="457200" rtl="0" algn="l">
              <a:spcBef>
                <a:spcPts val="200"/>
              </a:spcBef>
              <a:spcAft>
                <a:spcPts val="0"/>
              </a:spcAft>
              <a:buSzPts val="1400"/>
              <a:buChar char="○"/>
            </a:pPr>
            <a:r>
              <a:rPr lang="en" sz="1400"/>
              <a:t>TD Forms define a "contentType" field that describes the encoding of the payload.</a:t>
            </a:r>
            <a:endParaRPr sz="1400"/>
          </a:p>
          <a:p>
            <a:pPr indent="0" lvl="0" marL="0" rtl="0" algn="l">
              <a:spcBef>
                <a:spcPts val="200"/>
              </a:spcBef>
              <a:spcAft>
                <a:spcPts val="0"/>
              </a:spcAft>
              <a:buNone/>
            </a:pPr>
            <a:br>
              <a:rPr lang="en"/>
            </a:br>
            <a:r>
              <a:rPr lang="en"/>
              <a:t>Answered</a:t>
            </a:r>
            <a:endParaRPr/>
          </a:p>
          <a:p>
            <a:pPr indent="-317500" lvl="1" marL="457200" rtl="0" algn="l">
              <a:spcBef>
                <a:spcPts val="200"/>
              </a:spcBef>
              <a:spcAft>
                <a:spcPts val="0"/>
              </a:spcAft>
              <a:buSzPts val="1400"/>
              <a:buChar char="○"/>
            </a:pPr>
            <a:r>
              <a:rPr lang="en" sz="1400"/>
              <a:t>This is clear now. Encoding is handled in the transport protocol. The forms in the TD contain the available transport protocols and its encoding, for every single property, event and action affordance. It just took some time to figure it out.</a:t>
            </a:r>
            <a:endParaRPr sz="1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61" name="Shape 361"/>
        <p:cNvGrpSpPr/>
        <p:nvPr/>
      </p:nvGrpSpPr>
      <p:grpSpPr>
        <a:xfrm>
          <a:off x="0" y="0"/>
          <a:ext cx="0" cy="0"/>
          <a:chOff x="0" y="0"/>
          <a:chExt cx="0" cy="0"/>
        </a:xfrm>
      </p:grpSpPr>
      <p:sp>
        <p:nvSpPr>
          <p:cNvPr id="362" name="Google Shape;362;p50"/>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Forms (7)</a:t>
            </a:r>
            <a:endParaRPr/>
          </a:p>
        </p:txBody>
      </p:sp>
      <p:sp>
        <p:nvSpPr>
          <p:cNvPr id="363" name="Google Shape;363;p50"/>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does a client know if an output or alternative response is received? </a:t>
            </a:r>
            <a:endParaRPr/>
          </a:p>
          <a:p>
            <a:pPr indent="-311150" lvl="1" marL="457200" rtl="0" algn="l">
              <a:spcBef>
                <a:spcPts val="200"/>
              </a:spcBef>
              <a:spcAft>
                <a:spcPts val="0"/>
              </a:spcAft>
              <a:buSzPts val="1300"/>
              <a:buChar char="○"/>
            </a:pPr>
            <a:r>
              <a:rPr lang="en"/>
              <a:t>A client invokes an action and expects an output value. The TD describes a form with additionalResponses, for example to report an error. The client receives the response as per TD and needs to differentiate somehow between normal and additional responses. </a:t>
            </a:r>
            <a:br>
              <a:rPr lang="en"/>
            </a:br>
            <a:r>
              <a:rPr lang="en"/>
              <a:t>Section "5.3.4.2.2 Response-related Terms Usage" describes a response name-value pair that can be used, but where is it described? </a:t>
            </a:r>
            <a:endParaRPr/>
          </a:p>
          <a:p>
            <a:pPr indent="-311150" lvl="1" marL="457200" rtl="0" algn="l">
              <a:spcBef>
                <a:spcPts val="200"/>
              </a:spcBef>
              <a:spcAft>
                <a:spcPts val="0"/>
              </a:spcAft>
              <a:buSzPts val="1300"/>
              <a:buChar char="○"/>
            </a:pPr>
            <a:r>
              <a:rPr lang="en"/>
              <a:t>How does this fit in the response data?</a:t>
            </a:r>
            <a:endParaRPr/>
          </a:p>
          <a:p>
            <a:pPr indent="0" lvl="0" marL="0" rtl="0" algn="l">
              <a:spcBef>
                <a:spcPts val="200"/>
              </a:spcBef>
              <a:spcAft>
                <a:spcPts val="0"/>
              </a:spcAft>
              <a:buNone/>
            </a:pPr>
            <a:r>
              <a:rPr lang="en"/>
              <a:t>Workaround 1</a:t>
            </a:r>
            <a:endParaRPr/>
          </a:p>
          <a:p>
            <a:pPr indent="-311150" lvl="1" marL="457200" rtl="0" algn="l">
              <a:spcBef>
                <a:spcPts val="200"/>
              </a:spcBef>
              <a:spcAft>
                <a:spcPts val="0"/>
              </a:spcAft>
              <a:buSzPts val="1300"/>
              <a:buChar char="○"/>
            </a:pPr>
            <a:r>
              <a:rPr lang="en"/>
              <a:t>Parse the expected output and on failure parse using the schemas from additionalResponses. The ‘try it until it works' approach is not really a good specification. (although Python users might like it ;)</a:t>
            </a:r>
            <a:endParaRPr/>
          </a:p>
          <a:p>
            <a:pPr indent="0" lvl="0" marL="0" rtl="0" algn="l">
              <a:spcBef>
                <a:spcPts val="200"/>
              </a:spcBef>
              <a:spcAft>
                <a:spcPts val="0"/>
              </a:spcAft>
              <a:buNone/>
            </a:pPr>
            <a:r>
              <a:rPr lang="en"/>
              <a:t>Workaround 2</a:t>
            </a:r>
            <a:endParaRPr/>
          </a:p>
          <a:p>
            <a:pPr indent="-311150" lvl="1" marL="457200" rtl="0" algn="l">
              <a:spcBef>
                <a:spcPts val="200"/>
              </a:spcBef>
              <a:spcAft>
                <a:spcPts val="0"/>
              </a:spcAft>
              <a:buSzPts val="1300"/>
              <a:buChar char="○"/>
            </a:pPr>
            <a:r>
              <a:rPr lang="en"/>
              <a:t>Include a 'dataschema' field in a transport header that describes the dataschema used in the result. (currently being tested). This might be a more elegant approach with nr 1 as a fallback.</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67" name="Shape 367"/>
        <p:cNvGrpSpPr/>
        <p:nvPr/>
      </p:nvGrpSpPr>
      <p:grpSpPr>
        <a:xfrm>
          <a:off x="0" y="0"/>
          <a:ext cx="0" cy="0"/>
          <a:chOff x="0" y="0"/>
          <a:chExt cx="0" cy="0"/>
        </a:xfrm>
      </p:grpSpPr>
      <p:sp>
        <p:nvSpPr>
          <p:cNvPr id="368" name="Google Shape;368;p51"/>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Forms (8a)</a:t>
            </a:r>
            <a:endParaRPr/>
          </a:p>
        </p:txBody>
      </p:sp>
      <p:sp>
        <p:nvSpPr>
          <p:cNvPr id="369" name="Google Shape;369;p51"/>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A case for a WoT application protocol separate from the transport protocol.</a:t>
            </a:r>
            <a:endParaRPr/>
          </a:p>
          <a:p>
            <a:pPr indent="0" lvl="0" marL="0" rtl="0" algn="l">
              <a:spcBef>
                <a:spcPts val="200"/>
              </a:spcBef>
              <a:spcAft>
                <a:spcPts val="0"/>
              </a:spcAft>
              <a:buNone/>
            </a:pPr>
            <a:r>
              <a:rPr lang="en"/>
              <a:t>Currently:</a:t>
            </a:r>
            <a:endParaRPr/>
          </a:p>
          <a:p>
            <a:pPr indent="-311150" lvl="1" marL="457200" rtl="0" algn="l">
              <a:spcBef>
                <a:spcPts val="200"/>
              </a:spcBef>
              <a:spcAft>
                <a:spcPts val="0"/>
              </a:spcAft>
              <a:buSzPts val="1300"/>
              <a:buChar char="○"/>
            </a:pPr>
            <a:r>
              <a:rPr lang="en"/>
              <a:t>Thing level operations do not have a payload </a:t>
            </a:r>
            <a:r>
              <a:rPr lang="en"/>
              <a:t>definition. They can be very useful though to reduce the amount of Forms needed.</a:t>
            </a:r>
            <a:endParaRPr/>
          </a:p>
          <a:p>
            <a:pPr indent="-311150" lvl="1" marL="457200" rtl="0" algn="l">
              <a:spcBef>
                <a:spcPts val="200"/>
              </a:spcBef>
              <a:spcAft>
                <a:spcPts val="0"/>
              </a:spcAft>
              <a:buSzPts val="1300"/>
              <a:buChar char="○"/>
            </a:pPr>
            <a:r>
              <a:rPr lang="en"/>
              <a:t>Thing </a:t>
            </a:r>
            <a:r>
              <a:rPr lang="en"/>
              <a:t>operations are implemented in protocol binding API’s. The application layer and transport layer get mixed. This complicates implementation and limits code re-use.</a:t>
            </a:r>
            <a:endParaRPr/>
          </a:p>
          <a:p>
            <a:pPr indent="-311150" lvl="1" marL="457200" rtl="0" algn="l">
              <a:spcBef>
                <a:spcPts val="200"/>
              </a:spcBef>
              <a:spcAft>
                <a:spcPts val="0"/>
              </a:spcAft>
              <a:buSzPts val="1300"/>
              <a:buChar char="○"/>
            </a:pPr>
            <a:r>
              <a:rPr lang="en"/>
              <a:t>Servients are required to implement a different and unnecessary large API footprint for each protocol binding. Without standardization each binding has a different API.</a:t>
            </a:r>
            <a:endParaRPr/>
          </a:p>
          <a:p>
            <a:pPr indent="-304800" lvl="2" marL="914400" rtl="0" algn="l">
              <a:spcBef>
                <a:spcPts val="0"/>
              </a:spcBef>
              <a:spcAft>
                <a:spcPts val="0"/>
              </a:spcAft>
              <a:buSzPts val="1200"/>
              <a:buChar char="■"/>
            </a:pPr>
            <a:r>
              <a:rPr lang="en"/>
              <a:t>Read property, properties, all properties</a:t>
            </a:r>
            <a:endParaRPr/>
          </a:p>
          <a:p>
            <a:pPr indent="-304800" lvl="2" marL="914400" rtl="0" algn="l">
              <a:spcBef>
                <a:spcPts val="0"/>
              </a:spcBef>
              <a:spcAft>
                <a:spcPts val="0"/>
              </a:spcAft>
              <a:buSzPts val="1200"/>
              <a:buChar char="■"/>
            </a:pPr>
            <a:r>
              <a:rPr lang="en"/>
              <a:t>Query action, actions, all actions,</a:t>
            </a:r>
            <a:endParaRPr/>
          </a:p>
          <a:p>
            <a:pPr indent="-304800" lvl="2" marL="914400" rtl="0" algn="l">
              <a:spcBef>
                <a:spcPts val="0"/>
              </a:spcBef>
              <a:spcAft>
                <a:spcPts val="0"/>
              </a:spcAft>
              <a:buSzPts val="1200"/>
              <a:buChar char="■"/>
            </a:pPr>
            <a:r>
              <a:rPr lang="en"/>
              <a:t>Subscribe event, subscribe all events</a:t>
            </a:r>
            <a:endParaRPr/>
          </a:p>
          <a:p>
            <a:pPr indent="-304800" lvl="2" marL="914400" rtl="0" algn="l">
              <a:spcBef>
                <a:spcPts val="0"/>
              </a:spcBef>
              <a:spcAft>
                <a:spcPts val="0"/>
              </a:spcAft>
              <a:buSzPts val="1200"/>
              <a:buChar char="■"/>
            </a:pPr>
            <a:r>
              <a:rPr lang="en"/>
              <a:t>Observe, ..</a:t>
            </a:r>
            <a:endParaRPr/>
          </a:p>
          <a:p>
            <a:pPr indent="-304800" lvl="2" marL="914400" rtl="0" algn="l">
              <a:spcBef>
                <a:spcPts val="0"/>
              </a:spcBef>
              <a:spcAft>
                <a:spcPts val="0"/>
              </a:spcAft>
              <a:buSzPts val="1200"/>
              <a:buChar char="■"/>
            </a:pPr>
            <a:r>
              <a:rPr lang="en"/>
              <a:t>etc, etc</a:t>
            </a:r>
            <a:endParaRPr/>
          </a:p>
          <a:p>
            <a:pPr indent="-311150" lvl="1" marL="457200" rtl="0" algn="l">
              <a:spcBef>
                <a:spcPts val="200"/>
              </a:spcBef>
              <a:spcAft>
                <a:spcPts val="0"/>
              </a:spcAft>
              <a:buSzPts val="1300"/>
              <a:buChar char="○"/>
            </a:pPr>
            <a:r>
              <a:rPr lang="en"/>
              <a:t>Protocol bindings will have to convert the operations and payload to a serializable message format and expand it on receiving it. </a:t>
            </a:r>
            <a:endParaRPr/>
          </a:p>
          <a:p>
            <a:pPr indent="-304800" lvl="2" marL="914400" rtl="0" algn="l">
              <a:spcBef>
                <a:spcPts val="0"/>
              </a:spcBef>
              <a:spcAft>
                <a:spcPts val="0"/>
              </a:spcAft>
              <a:buSzPts val="1200"/>
              <a:buChar char="■"/>
            </a:pPr>
            <a:r>
              <a:rPr lang="en"/>
              <a:t>Why not standardize the message format instead? A transport protocol shouldn’t have to concern itself with the payload.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 Evolution</a:t>
            </a:r>
            <a:endParaRPr/>
          </a:p>
        </p:txBody>
      </p:sp>
      <p:grpSp>
        <p:nvGrpSpPr>
          <p:cNvPr id="78" name="Google Shape;78;p16"/>
          <p:cNvGrpSpPr/>
          <p:nvPr/>
        </p:nvGrpSpPr>
        <p:grpSpPr>
          <a:xfrm>
            <a:off x="4669473" y="1787900"/>
            <a:ext cx="1342228" cy="1795800"/>
            <a:chOff x="4584944" y="1788572"/>
            <a:chExt cx="2329448" cy="1795800"/>
          </a:xfrm>
        </p:grpSpPr>
        <p:sp>
          <p:nvSpPr>
            <p:cNvPr id="79" name="Google Shape;79;p16"/>
            <p:cNvSpPr/>
            <p:nvPr/>
          </p:nvSpPr>
          <p:spPr>
            <a:xfrm>
              <a:off x="4955992" y="3078400"/>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16"/>
            <p:cNvGrpSpPr/>
            <p:nvPr/>
          </p:nvGrpSpPr>
          <p:grpSpPr>
            <a:xfrm>
              <a:off x="4584944" y="1788572"/>
              <a:ext cx="2054400" cy="1795800"/>
              <a:chOff x="4584944" y="1788572"/>
              <a:chExt cx="2054400" cy="1795800"/>
            </a:xfrm>
          </p:grpSpPr>
          <p:grpSp>
            <p:nvGrpSpPr>
              <p:cNvPr id="81" name="Google Shape;81;p16"/>
              <p:cNvGrpSpPr/>
              <p:nvPr/>
            </p:nvGrpSpPr>
            <p:grpSpPr>
              <a:xfrm>
                <a:off x="4909781" y="2800065"/>
                <a:ext cx="92400" cy="411825"/>
                <a:chOff x="947040" y="2563700"/>
                <a:chExt cx="92400" cy="411825"/>
              </a:xfrm>
            </p:grpSpPr>
            <p:cxnSp>
              <p:nvCxnSpPr>
                <p:cNvPr id="82" name="Google Shape;82;p16"/>
                <p:cNvCxnSpPr/>
                <p:nvPr/>
              </p:nvCxnSpPr>
              <p:spPr>
                <a:xfrm>
                  <a:off x="99324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83" name="Google Shape;83;p16"/>
                <p:cNvSpPr/>
                <p:nvPr/>
              </p:nvSpPr>
              <p:spPr>
                <a:xfrm>
                  <a:off x="94704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16"/>
              <p:cNvSpPr txBox="1"/>
              <p:nvPr/>
            </p:nvSpPr>
            <p:spPr>
              <a:xfrm>
                <a:off x="4584947" y="3212972"/>
                <a:ext cx="9726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latin typeface="Roboto"/>
                    <a:ea typeface="Roboto"/>
                    <a:cs typeface="Roboto"/>
                    <a:sym typeface="Roboto"/>
                  </a:rPr>
                  <a:t>2021</a:t>
                </a:r>
                <a:endParaRPr b="1" sz="1100">
                  <a:latin typeface="Roboto"/>
                  <a:ea typeface="Roboto"/>
                  <a:cs typeface="Roboto"/>
                  <a:sym typeface="Roboto"/>
                </a:endParaRPr>
              </a:p>
            </p:txBody>
          </p:sp>
          <p:sp>
            <p:nvSpPr>
              <p:cNvPr id="85" name="Google Shape;85;p16"/>
              <p:cNvSpPr txBox="1"/>
              <p:nvPr/>
            </p:nvSpPr>
            <p:spPr>
              <a:xfrm>
                <a:off x="4584944" y="1788572"/>
                <a:ext cx="2054400" cy="7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NGSI-LD based </a:t>
                </a:r>
                <a:endParaRPr b="1" sz="9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API based </a:t>
                </a:r>
                <a:r>
                  <a:rPr lang="en" sz="800">
                    <a:latin typeface="Roboto"/>
                    <a:ea typeface="Roboto"/>
                    <a:cs typeface="Roboto"/>
                    <a:sym typeface="Roboto"/>
                  </a:rPr>
                  <a:t>variant based on NGSI.</a:t>
                </a:r>
                <a:endParaRPr sz="800">
                  <a:latin typeface="Roboto"/>
                  <a:ea typeface="Roboto"/>
                  <a:cs typeface="Roboto"/>
                  <a:sym typeface="Roboto"/>
                </a:endParaRPr>
              </a:p>
            </p:txBody>
          </p:sp>
        </p:grpSp>
      </p:grpSp>
      <p:grpSp>
        <p:nvGrpSpPr>
          <p:cNvPr id="86" name="Google Shape;86;p16"/>
          <p:cNvGrpSpPr/>
          <p:nvPr/>
        </p:nvGrpSpPr>
        <p:grpSpPr>
          <a:xfrm>
            <a:off x="5757726" y="2698075"/>
            <a:ext cx="1805759" cy="1732500"/>
            <a:chOff x="6435793" y="2702591"/>
            <a:chExt cx="2721156" cy="1732500"/>
          </a:xfrm>
        </p:grpSpPr>
        <p:sp>
          <p:nvSpPr>
            <p:cNvPr id="87" name="Google Shape;87;p16"/>
            <p:cNvSpPr/>
            <p:nvPr/>
          </p:nvSpPr>
          <p:spPr>
            <a:xfrm>
              <a:off x="6807650" y="3079475"/>
              <a:ext cx="2349300" cy="1335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6"/>
            <p:cNvGrpSpPr/>
            <p:nvPr/>
          </p:nvGrpSpPr>
          <p:grpSpPr>
            <a:xfrm>
              <a:off x="6435793" y="2702591"/>
              <a:ext cx="2455500" cy="1732500"/>
              <a:chOff x="6435793" y="2702591"/>
              <a:chExt cx="2455500" cy="1732500"/>
            </a:xfrm>
          </p:grpSpPr>
          <p:grpSp>
            <p:nvGrpSpPr>
              <p:cNvPr id="89" name="Google Shape;89;p16"/>
              <p:cNvGrpSpPr/>
              <p:nvPr/>
            </p:nvGrpSpPr>
            <p:grpSpPr>
              <a:xfrm rot="10800000">
                <a:off x="6760035" y="3079467"/>
                <a:ext cx="92400" cy="411825"/>
                <a:chOff x="2070100" y="2563700"/>
                <a:chExt cx="92400" cy="411825"/>
              </a:xfrm>
            </p:grpSpPr>
            <p:cxnSp>
              <p:nvCxnSpPr>
                <p:cNvPr id="90" name="Google Shape;90;p1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91" name="Google Shape;91;p1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6"/>
              <p:cNvSpPr txBox="1"/>
              <p:nvPr/>
            </p:nvSpPr>
            <p:spPr>
              <a:xfrm>
                <a:off x="6435794" y="2702591"/>
                <a:ext cx="14241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2022/2023</a:t>
                </a:r>
                <a:endParaRPr b="1" sz="1200">
                  <a:latin typeface="Roboto"/>
                  <a:ea typeface="Roboto"/>
                  <a:cs typeface="Roboto"/>
                  <a:sym typeface="Roboto"/>
                </a:endParaRPr>
              </a:p>
            </p:txBody>
          </p:sp>
          <p:sp>
            <p:nvSpPr>
              <p:cNvPr id="93" name="Google Shape;93;p16"/>
              <p:cNvSpPr txBox="1"/>
              <p:nvPr/>
            </p:nvSpPr>
            <p:spPr>
              <a:xfrm>
                <a:off x="6435793" y="3491291"/>
                <a:ext cx="24555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gRPC / Cap’nProto</a:t>
                </a:r>
                <a:endParaRPr b="1" sz="9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RPC based variants to explore RPC instead of message bus approach.</a:t>
                </a:r>
                <a:endParaRPr b="1" sz="800">
                  <a:latin typeface="Roboto"/>
                  <a:ea typeface="Roboto"/>
                  <a:cs typeface="Roboto"/>
                  <a:sym typeface="Roboto"/>
                </a:endParaRPr>
              </a:p>
            </p:txBody>
          </p:sp>
        </p:grpSp>
      </p:grpSp>
      <p:grpSp>
        <p:nvGrpSpPr>
          <p:cNvPr id="94" name="Google Shape;94;p16"/>
          <p:cNvGrpSpPr/>
          <p:nvPr/>
        </p:nvGrpSpPr>
        <p:grpSpPr>
          <a:xfrm>
            <a:off x="2152842" y="1787899"/>
            <a:ext cx="1491133" cy="1880564"/>
            <a:chOff x="495991" y="2001695"/>
            <a:chExt cx="2395009" cy="1584968"/>
          </a:xfrm>
        </p:grpSpPr>
        <p:sp>
          <p:nvSpPr>
            <p:cNvPr id="95" name="Google Shape;95;p16"/>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6"/>
            <p:cNvGrpSpPr/>
            <p:nvPr/>
          </p:nvGrpSpPr>
          <p:grpSpPr>
            <a:xfrm>
              <a:off x="495991" y="2001695"/>
              <a:ext cx="2353101" cy="1584968"/>
              <a:chOff x="495991" y="2001695"/>
              <a:chExt cx="2353101" cy="1584968"/>
            </a:xfrm>
          </p:grpSpPr>
          <p:sp>
            <p:nvSpPr>
              <p:cNvPr id="97" name="Google Shape;97;p16"/>
              <p:cNvSpPr txBox="1"/>
              <p:nvPr/>
            </p:nvSpPr>
            <p:spPr>
              <a:xfrm>
                <a:off x="495991" y="3215263"/>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900">
                    <a:latin typeface="Roboto"/>
                    <a:ea typeface="Roboto"/>
                    <a:cs typeface="Roboto"/>
                    <a:sym typeface="Roboto"/>
                  </a:rPr>
                  <a:t>2019</a:t>
                </a:r>
                <a:endParaRPr b="1" sz="900">
                  <a:latin typeface="Roboto"/>
                  <a:ea typeface="Roboto"/>
                  <a:cs typeface="Roboto"/>
                  <a:sym typeface="Roboto"/>
                </a:endParaRPr>
              </a:p>
            </p:txBody>
          </p:sp>
          <p:grpSp>
            <p:nvGrpSpPr>
              <p:cNvPr id="98" name="Google Shape;98;p16"/>
              <p:cNvGrpSpPr/>
              <p:nvPr/>
            </p:nvGrpSpPr>
            <p:grpSpPr>
              <a:xfrm>
                <a:off x="881025" y="2800065"/>
                <a:ext cx="92400" cy="411825"/>
                <a:chOff x="845575" y="2563700"/>
                <a:chExt cx="92400" cy="411825"/>
              </a:xfrm>
            </p:grpSpPr>
            <p:cxnSp>
              <p:nvCxnSpPr>
                <p:cNvPr id="99" name="Google Shape;99;p1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00" name="Google Shape;100;p1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6"/>
              <p:cNvSpPr txBox="1"/>
              <p:nvPr/>
            </p:nvSpPr>
            <p:spPr>
              <a:xfrm>
                <a:off x="542391" y="2001695"/>
                <a:ext cx="2306700" cy="7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myzone</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700">
                    <a:latin typeface="Roboto"/>
                    <a:ea typeface="Roboto"/>
                    <a:cs typeface="Roboto"/>
                    <a:sym typeface="Roboto"/>
                  </a:rPr>
                  <a:t>MyZone provides a 'it just works' approach to IoT data collection and automation using IoT sensors, devices and services.</a:t>
                </a:r>
                <a:endParaRPr b="1" sz="700">
                  <a:latin typeface="Roboto"/>
                  <a:ea typeface="Roboto"/>
                  <a:cs typeface="Roboto"/>
                  <a:sym typeface="Roboto"/>
                </a:endParaRPr>
              </a:p>
            </p:txBody>
          </p:sp>
        </p:grpSp>
      </p:grpSp>
      <p:grpSp>
        <p:nvGrpSpPr>
          <p:cNvPr id="102" name="Google Shape;102;p16"/>
          <p:cNvGrpSpPr/>
          <p:nvPr/>
        </p:nvGrpSpPr>
        <p:grpSpPr>
          <a:xfrm>
            <a:off x="3418554" y="2699634"/>
            <a:ext cx="1454407" cy="1732490"/>
            <a:chOff x="2601073" y="2702603"/>
            <a:chExt cx="1998910" cy="1732490"/>
          </a:xfrm>
        </p:grpSpPr>
        <p:sp>
          <p:nvSpPr>
            <p:cNvPr id="103" name="Google Shape;103;p16"/>
            <p:cNvSpPr/>
            <p:nvPr/>
          </p:nvSpPr>
          <p:spPr>
            <a:xfrm>
              <a:off x="2895270" y="3079467"/>
              <a:ext cx="1704600" cy="1335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 name="Google Shape;104;p16"/>
            <p:cNvGrpSpPr/>
            <p:nvPr/>
          </p:nvGrpSpPr>
          <p:grpSpPr>
            <a:xfrm>
              <a:off x="2601073" y="2702603"/>
              <a:ext cx="1998910" cy="1732490"/>
              <a:chOff x="2601073" y="2702603"/>
              <a:chExt cx="1998910" cy="1732490"/>
            </a:xfrm>
          </p:grpSpPr>
          <p:sp>
            <p:nvSpPr>
              <p:cNvPr id="105" name="Google Shape;105;p16"/>
              <p:cNvSpPr txBox="1"/>
              <p:nvPr/>
            </p:nvSpPr>
            <p:spPr>
              <a:xfrm>
                <a:off x="2601073" y="2702603"/>
                <a:ext cx="8541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latin typeface="Roboto"/>
                    <a:ea typeface="Roboto"/>
                    <a:cs typeface="Roboto"/>
                    <a:sym typeface="Roboto"/>
                  </a:rPr>
                  <a:t>2020</a:t>
                </a:r>
                <a:endParaRPr b="1" sz="1000">
                  <a:latin typeface="Roboto"/>
                  <a:ea typeface="Roboto"/>
                  <a:cs typeface="Roboto"/>
                  <a:sym typeface="Roboto"/>
                </a:endParaRPr>
              </a:p>
            </p:txBody>
          </p:sp>
          <p:grpSp>
            <p:nvGrpSpPr>
              <p:cNvPr id="106" name="Google Shape;106;p16"/>
              <p:cNvGrpSpPr/>
              <p:nvPr/>
            </p:nvGrpSpPr>
            <p:grpSpPr>
              <a:xfrm rot="10800000">
                <a:off x="2849073" y="3079467"/>
                <a:ext cx="92400" cy="411825"/>
                <a:chOff x="2070100" y="2563700"/>
                <a:chExt cx="92400" cy="411825"/>
              </a:xfrm>
            </p:grpSpPr>
            <p:cxnSp>
              <p:nvCxnSpPr>
                <p:cNvPr id="107" name="Google Shape;107;p1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08" name="Google Shape;108;p1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6"/>
              <p:cNvSpPr txBox="1"/>
              <p:nvPr/>
            </p:nvSpPr>
            <p:spPr>
              <a:xfrm>
                <a:off x="2641584" y="3491292"/>
                <a:ext cx="19584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iotdomain</a:t>
                </a:r>
                <a:endParaRPr b="1" sz="900">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0"/>
                  </a:spcAft>
                  <a:buNone/>
                </a:pPr>
                <a:r>
                  <a:rPr lang="en" sz="800"/>
                  <a:t>Simple standard for M2M discovery and exchange of information from IoT devices and related services.</a:t>
                </a:r>
                <a:endParaRPr b="1" sz="300">
                  <a:latin typeface="Roboto"/>
                  <a:ea typeface="Roboto"/>
                  <a:cs typeface="Roboto"/>
                  <a:sym typeface="Roboto"/>
                </a:endParaRPr>
              </a:p>
            </p:txBody>
          </p:sp>
        </p:grpSp>
      </p:grpSp>
      <p:grpSp>
        <p:nvGrpSpPr>
          <p:cNvPr id="110" name="Google Shape;110;p16"/>
          <p:cNvGrpSpPr/>
          <p:nvPr/>
        </p:nvGrpSpPr>
        <p:grpSpPr>
          <a:xfrm>
            <a:off x="7330501" y="1782250"/>
            <a:ext cx="1638549" cy="1795800"/>
            <a:chOff x="4481611" y="1788585"/>
            <a:chExt cx="2839773" cy="1795800"/>
          </a:xfrm>
        </p:grpSpPr>
        <p:sp>
          <p:nvSpPr>
            <p:cNvPr id="111" name="Google Shape;111;p16"/>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6"/>
            <p:cNvGrpSpPr/>
            <p:nvPr/>
          </p:nvGrpSpPr>
          <p:grpSpPr>
            <a:xfrm>
              <a:off x="4481611" y="1788585"/>
              <a:ext cx="2839773" cy="1795800"/>
              <a:chOff x="4481611" y="1788585"/>
              <a:chExt cx="2839773" cy="1795800"/>
            </a:xfrm>
          </p:grpSpPr>
          <p:grpSp>
            <p:nvGrpSpPr>
              <p:cNvPr id="113" name="Google Shape;113;p16"/>
              <p:cNvGrpSpPr/>
              <p:nvPr/>
            </p:nvGrpSpPr>
            <p:grpSpPr>
              <a:xfrm>
                <a:off x="4808316" y="2800065"/>
                <a:ext cx="92400" cy="411825"/>
                <a:chOff x="845575" y="2563700"/>
                <a:chExt cx="92400" cy="411825"/>
              </a:xfrm>
            </p:grpSpPr>
            <p:cxnSp>
              <p:nvCxnSpPr>
                <p:cNvPr id="114" name="Google Shape;114;p1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15" name="Google Shape;115;p1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16"/>
              <p:cNvSpPr txBox="1"/>
              <p:nvPr/>
            </p:nvSpPr>
            <p:spPr>
              <a:xfrm>
                <a:off x="4481611" y="3212985"/>
                <a:ext cx="2584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300">
                    <a:latin typeface="Roboto"/>
                    <a:ea typeface="Roboto"/>
                    <a:cs typeface="Roboto"/>
                    <a:sym typeface="Roboto"/>
                  </a:rPr>
                  <a:t>2024 and beyond</a:t>
                </a:r>
                <a:endParaRPr b="1" sz="1300">
                  <a:latin typeface="Roboto"/>
                  <a:ea typeface="Roboto"/>
                  <a:cs typeface="Roboto"/>
                  <a:sym typeface="Roboto"/>
                </a:endParaRPr>
              </a:p>
            </p:txBody>
          </p:sp>
          <p:sp>
            <p:nvSpPr>
              <p:cNvPr id="117" name="Google Shape;117;p16"/>
              <p:cNvSpPr txBox="1"/>
              <p:nvPr/>
            </p:nvSpPr>
            <p:spPr>
              <a:xfrm>
                <a:off x="4617484" y="1788585"/>
                <a:ext cx="2703900" cy="9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HiveOT</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900">
                    <a:solidFill>
                      <a:schemeClr val="dk1"/>
                    </a:solidFill>
                    <a:latin typeface="Roboto"/>
                    <a:ea typeface="Roboto"/>
                    <a:cs typeface="Roboto"/>
                    <a:sym typeface="Roboto"/>
                  </a:rPr>
                  <a:t>Redesign based on </a:t>
                </a:r>
                <a:r>
                  <a:rPr lang="en" sz="900">
                    <a:solidFill>
                      <a:schemeClr val="dk1"/>
                    </a:solidFill>
                    <a:latin typeface="Roboto"/>
                    <a:ea typeface="Roboto"/>
                    <a:cs typeface="Roboto"/>
                    <a:sym typeface="Roboto"/>
                  </a:rPr>
                  <a:t>WoT TD-1.1</a:t>
                </a:r>
                <a:r>
                  <a:rPr lang="en" sz="900">
                    <a:latin typeface="Roboto"/>
                    <a:ea typeface="Roboto"/>
                    <a:cs typeface="Roboto"/>
                    <a:sym typeface="Roboto"/>
                  </a:rPr>
                  <a:t> web of things.</a:t>
                </a:r>
                <a:br>
                  <a:rPr lang="en" sz="900">
                    <a:latin typeface="Roboto"/>
                    <a:ea typeface="Roboto"/>
                    <a:cs typeface="Roboto"/>
                    <a:sym typeface="Roboto"/>
                  </a:rPr>
                </a:br>
                <a:r>
                  <a:rPr lang="en" sz="900">
                    <a:latin typeface="Roboto"/>
                    <a:ea typeface="Roboto"/>
                    <a:cs typeface="Roboto"/>
                    <a:sym typeface="Roboto"/>
                  </a:rPr>
                  <a:t>Multi-protocol.</a:t>
                </a:r>
                <a:endParaRPr sz="900">
                  <a:latin typeface="Roboto"/>
                  <a:ea typeface="Roboto"/>
                  <a:cs typeface="Roboto"/>
                  <a:sym typeface="Roboto"/>
                </a:endParaRPr>
              </a:p>
            </p:txBody>
          </p:sp>
        </p:grpSp>
      </p:grpSp>
      <p:grpSp>
        <p:nvGrpSpPr>
          <p:cNvPr id="118" name="Google Shape;118;p16"/>
          <p:cNvGrpSpPr/>
          <p:nvPr/>
        </p:nvGrpSpPr>
        <p:grpSpPr>
          <a:xfrm>
            <a:off x="1100699" y="2701088"/>
            <a:ext cx="1391241" cy="1732488"/>
            <a:chOff x="2498579" y="2702603"/>
            <a:chExt cx="2171100" cy="1732488"/>
          </a:xfrm>
        </p:grpSpPr>
        <p:sp>
          <p:nvSpPr>
            <p:cNvPr id="119" name="Google Shape;119;p16"/>
            <p:cNvSpPr/>
            <p:nvPr/>
          </p:nvSpPr>
          <p:spPr>
            <a:xfrm>
              <a:off x="2895270" y="3079467"/>
              <a:ext cx="1704600" cy="1335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16"/>
            <p:cNvGrpSpPr/>
            <p:nvPr/>
          </p:nvGrpSpPr>
          <p:grpSpPr>
            <a:xfrm>
              <a:off x="2498579" y="2702603"/>
              <a:ext cx="2171100" cy="1732488"/>
              <a:chOff x="2498579" y="2702603"/>
              <a:chExt cx="2171100" cy="1732488"/>
            </a:xfrm>
          </p:grpSpPr>
          <p:sp>
            <p:nvSpPr>
              <p:cNvPr id="121" name="Google Shape;121;p16"/>
              <p:cNvSpPr txBox="1"/>
              <p:nvPr/>
            </p:nvSpPr>
            <p:spPr>
              <a:xfrm>
                <a:off x="2601066" y="2702603"/>
                <a:ext cx="9090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latin typeface="Roboto"/>
                    <a:ea typeface="Roboto"/>
                    <a:cs typeface="Roboto"/>
                    <a:sym typeface="Roboto"/>
                  </a:rPr>
                  <a:t>2017</a:t>
                </a:r>
                <a:endParaRPr b="1" sz="800">
                  <a:latin typeface="Roboto"/>
                  <a:ea typeface="Roboto"/>
                  <a:cs typeface="Roboto"/>
                  <a:sym typeface="Roboto"/>
                </a:endParaRPr>
              </a:p>
            </p:txBody>
          </p:sp>
          <p:grpSp>
            <p:nvGrpSpPr>
              <p:cNvPr id="122" name="Google Shape;122;p16"/>
              <p:cNvGrpSpPr/>
              <p:nvPr/>
            </p:nvGrpSpPr>
            <p:grpSpPr>
              <a:xfrm rot="10800000">
                <a:off x="2849073" y="3079467"/>
                <a:ext cx="92400" cy="411825"/>
                <a:chOff x="2070100" y="2563700"/>
                <a:chExt cx="92400" cy="411825"/>
              </a:xfrm>
            </p:grpSpPr>
            <p:cxnSp>
              <p:nvCxnSpPr>
                <p:cNvPr id="123" name="Google Shape;123;p1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4" name="Google Shape;124;p1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6"/>
              <p:cNvSpPr txBox="1"/>
              <p:nvPr/>
            </p:nvSpPr>
            <p:spPr>
              <a:xfrm>
                <a:off x="2498579" y="3491290"/>
                <a:ext cx="21711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latin typeface="Roboto"/>
                    <a:ea typeface="Roboto"/>
                    <a:cs typeface="Roboto"/>
                    <a:sym typeface="Roboto"/>
                  </a:rPr>
                  <a:t>Iot train</a:t>
                </a:r>
                <a:endParaRPr b="1" sz="700">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0"/>
                  </a:spcAft>
                  <a:buNone/>
                </a:pPr>
                <a:r>
                  <a:rPr lang="en" sz="700">
                    <a:solidFill>
                      <a:srgbClr val="3A383F"/>
                    </a:solidFill>
                    <a:highlight>
                      <a:srgbClr val="FFFFFF"/>
                    </a:highlight>
                    <a:latin typeface="Roboto"/>
                    <a:ea typeface="Roboto"/>
                    <a:cs typeface="Roboto"/>
                    <a:sym typeface="Roboto"/>
                  </a:rPr>
                  <a:t>Connecting IoT devices and services using MQTT.</a:t>
                </a:r>
                <a:endParaRPr b="1" sz="100">
                  <a:latin typeface="Roboto"/>
                  <a:ea typeface="Roboto"/>
                  <a:cs typeface="Roboto"/>
                  <a:sym typeface="Roboto"/>
                </a:endParaRPr>
              </a:p>
            </p:txBody>
          </p:sp>
        </p:grpSp>
      </p:grpSp>
      <p:sp>
        <p:nvSpPr>
          <p:cNvPr id="126" name="Google Shape;126;p16"/>
          <p:cNvSpPr/>
          <p:nvPr/>
        </p:nvSpPr>
        <p:spPr>
          <a:xfrm>
            <a:off x="678725" y="3070900"/>
            <a:ext cx="683400" cy="158400"/>
          </a:xfrm>
          <a:prstGeom prst="rect">
            <a:avLst/>
          </a:prstGeom>
          <a:gradFill>
            <a:gsLst>
              <a:gs pos="0">
                <a:srgbClr val="DCECD5"/>
              </a:gs>
              <a:gs pos="100000">
                <a:srgbClr val="92BC81"/>
              </a:gs>
            </a:gsLst>
            <a:lin ang="0"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txBox="1"/>
          <p:nvPr/>
        </p:nvSpPr>
        <p:spPr>
          <a:xfrm>
            <a:off x="248375" y="2987300"/>
            <a:ext cx="4797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lost in time…</a:t>
            </a:r>
            <a:endParaRPr sz="600">
              <a:solidFill>
                <a:schemeClr val="dk2"/>
              </a:solidFill>
            </a:endParaRPr>
          </a:p>
        </p:txBody>
      </p:sp>
      <p:sp>
        <p:nvSpPr>
          <p:cNvPr id="128" name="Google Shape;128;p16"/>
          <p:cNvSpPr txBox="1"/>
          <p:nvPr/>
        </p:nvSpPr>
        <p:spPr>
          <a:xfrm>
            <a:off x="7959050" y="4751200"/>
            <a:ext cx="11511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(Because its fun)</a:t>
            </a:r>
            <a:endParaRPr sz="1000">
              <a:solidFill>
                <a:schemeClr val="dk2"/>
              </a:solidFill>
            </a:endParaRPr>
          </a:p>
        </p:txBody>
      </p:sp>
      <p:sp>
        <p:nvSpPr>
          <p:cNvPr id="129" name="Google Shape;129;p16"/>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73" name="Shape 373"/>
        <p:cNvGrpSpPr/>
        <p:nvPr/>
      </p:nvGrpSpPr>
      <p:grpSpPr>
        <a:xfrm>
          <a:off x="0" y="0"/>
          <a:ext cx="0" cy="0"/>
          <a:chOff x="0" y="0"/>
          <a:chExt cx="0" cy="0"/>
        </a:xfrm>
      </p:grpSpPr>
      <p:sp>
        <p:nvSpPr>
          <p:cNvPr id="374" name="Google Shape;374;p52"/>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Forms (8b)</a:t>
            </a:r>
            <a:endParaRPr/>
          </a:p>
        </p:txBody>
      </p:sp>
      <p:sp>
        <p:nvSpPr>
          <p:cNvPr id="375" name="Google Shape;375;p52"/>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sz="1200"/>
              <a:t>A case for a WoT application protocol separate from the transport protocol (cont.)</a:t>
            </a:r>
            <a:endParaRPr/>
          </a:p>
          <a:p>
            <a:pPr indent="0" lvl="0" marL="0" rtl="0" algn="l">
              <a:spcBef>
                <a:spcPts val="200"/>
              </a:spcBef>
              <a:spcAft>
                <a:spcPts val="0"/>
              </a:spcAft>
              <a:buNone/>
            </a:pPr>
            <a:r>
              <a:rPr lang="en"/>
              <a:t>Proposal (with a bit of hand waving) </a:t>
            </a:r>
            <a:endParaRPr/>
          </a:p>
          <a:p>
            <a:pPr indent="-311150" lvl="1" marL="457200" rtl="0" algn="l">
              <a:spcBef>
                <a:spcPts val="200"/>
              </a:spcBef>
              <a:spcAft>
                <a:spcPts val="0"/>
              </a:spcAft>
              <a:buSzPts val="1300"/>
              <a:buChar char="○"/>
            </a:pPr>
            <a:r>
              <a:rPr lang="en"/>
              <a:t>Operations become part of a WoT application level protocol that is independent of the underlying transport protocol.</a:t>
            </a:r>
            <a:endParaRPr/>
          </a:p>
          <a:p>
            <a:pPr indent="-311150" lvl="1" marL="457200" rtl="0" algn="l">
              <a:spcBef>
                <a:spcPts val="200"/>
              </a:spcBef>
              <a:spcAft>
                <a:spcPts val="0"/>
              </a:spcAft>
              <a:buSzPts val="1300"/>
              <a:buChar char="○"/>
            </a:pPr>
            <a:r>
              <a:rPr lang="en"/>
              <a:t>Define the message envelope/data schema for each Thing level operation. There is quite a bit overlap so not </a:t>
            </a:r>
            <a:r>
              <a:rPr lang="en"/>
              <a:t>necessarily</a:t>
            </a:r>
            <a:r>
              <a:rPr lang="en"/>
              <a:t> 1:1.</a:t>
            </a:r>
            <a:endParaRPr/>
          </a:p>
          <a:p>
            <a:pPr indent="-304800" lvl="2" marL="914400" rtl="0" algn="l">
              <a:spcBef>
                <a:spcPts val="0"/>
              </a:spcBef>
              <a:spcAft>
                <a:spcPts val="0"/>
              </a:spcAft>
              <a:buSzPts val="1200"/>
              <a:buChar char="■"/>
            </a:pPr>
            <a:r>
              <a:rPr lang="en"/>
              <a:t>All messages includes the operation, thing-id, affordance name, and data fields. </a:t>
            </a:r>
            <a:endParaRPr/>
          </a:p>
          <a:p>
            <a:pPr indent="-304800" lvl="2" marL="914400" rtl="0" algn="l">
              <a:spcBef>
                <a:spcPts val="0"/>
              </a:spcBef>
              <a:spcAft>
                <a:spcPts val="0"/>
              </a:spcAft>
              <a:buSzPts val="1200"/>
              <a:buChar char="■"/>
            </a:pPr>
            <a:r>
              <a:rPr lang="en"/>
              <a:t>Include a correlation field for cases where a response is expected.</a:t>
            </a:r>
            <a:endParaRPr/>
          </a:p>
          <a:p>
            <a:pPr indent="-304800" lvl="2" marL="914400" rtl="0" algn="l">
              <a:spcBef>
                <a:spcPts val="0"/>
              </a:spcBef>
              <a:spcAft>
                <a:spcPts val="0"/>
              </a:spcAft>
              <a:buSzPts val="1200"/>
              <a:buChar char="■"/>
            </a:pPr>
            <a:r>
              <a:rPr lang="en"/>
              <a:t>Potentially use a single message envelope, if this turns out to be possible.</a:t>
            </a:r>
            <a:endParaRPr/>
          </a:p>
          <a:p>
            <a:pPr indent="-304800" lvl="2" marL="914400" rtl="0" algn="l">
              <a:spcBef>
                <a:spcPts val="0"/>
              </a:spcBef>
              <a:spcAft>
                <a:spcPts val="0"/>
              </a:spcAft>
              <a:buSzPts val="1200"/>
              <a:buChar char="■"/>
            </a:pPr>
            <a:r>
              <a:rPr lang="en"/>
              <a:t>Specify both request and response messages (eg read property request and read </a:t>
            </a:r>
            <a:r>
              <a:rPr lang="en"/>
              <a:t>property</a:t>
            </a:r>
            <a:r>
              <a:rPr lang="en"/>
              <a:t> response)</a:t>
            </a:r>
            <a:endParaRPr/>
          </a:p>
          <a:p>
            <a:pPr indent="-304800" lvl="2" marL="914400" rtl="0" algn="l">
              <a:spcBef>
                <a:spcPts val="0"/>
              </a:spcBef>
              <a:spcAft>
                <a:spcPts val="0"/>
              </a:spcAft>
              <a:buSzPts val="1200"/>
              <a:buChar char="■"/>
            </a:pPr>
            <a:r>
              <a:rPr lang="en"/>
              <a:t>There are no forms per operation. </a:t>
            </a:r>
            <a:endParaRPr/>
          </a:p>
          <a:p>
            <a:pPr indent="-311150" lvl="1" marL="457200" rtl="0" algn="l">
              <a:spcBef>
                <a:spcPts val="200"/>
              </a:spcBef>
              <a:spcAft>
                <a:spcPts val="0"/>
              </a:spcAft>
              <a:buSzPts val="1300"/>
              <a:buChar char="○"/>
            </a:pPr>
            <a:r>
              <a:rPr lang="en"/>
              <a:t>Transport bindings are only used for passing the messages from consumer to agent and vice-versa, regardless of its content.</a:t>
            </a:r>
            <a:endParaRPr/>
          </a:p>
          <a:p>
            <a:pPr indent="-304800" lvl="2" marL="914400" rtl="0" algn="l">
              <a:spcBef>
                <a:spcPts val="0"/>
              </a:spcBef>
              <a:spcAft>
                <a:spcPts val="0"/>
              </a:spcAft>
              <a:buSzPts val="1200"/>
              <a:buChar char="■"/>
            </a:pPr>
            <a:r>
              <a:rPr lang="en"/>
              <a:t>Transport bindings can read the envelope to implement subscriptions</a:t>
            </a:r>
            <a:endParaRPr/>
          </a:p>
          <a:p>
            <a:pPr indent="-304800" lvl="2" marL="914400" rtl="0" algn="l">
              <a:spcBef>
                <a:spcPts val="0"/>
              </a:spcBef>
              <a:spcAft>
                <a:spcPts val="0"/>
              </a:spcAft>
              <a:buSzPts val="1200"/>
              <a:buChar char="■"/>
            </a:pPr>
            <a:r>
              <a:rPr lang="en"/>
              <a:t>A simple transport ‘Form’ in the TD defines the transport operation for publishing and subscribing messages</a:t>
            </a:r>
            <a:endParaRPr/>
          </a:p>
          <a:p>
            <a:pPr indent="-311150" lvl="1" marL="457200" rtl="0" algn="l">
              <a:spcBef>
                <a:spcPts val="200"/>
              </a:spcBef>
              <a:spcAft>
                <a:spcPts val="0"/>
              </a:spcAft>
              <a:buSzPts val="1300"/>
              <a:buChar char="○"/>
            </a:pPr>
            <a:r>
              <a:rPr lang="en"/>
              <a:t>Add Thing operations to publish events, property value updates as part of the WoT application protocol</a:t>
            </a:r>
            <a:br>
              <a:rPr lang="en"/>
            </a:br>
            <a:r>
              <a:rPr lang="en"/>
              <a:t> (These are application concerns, separate from the transport concern)</a:t>
            </a:r>
            <a:endParaRPr/>
          </a:p>
          <a:p>
            <a:pPr indent="0" lvl="0" marL="0" rtl="0" algn="l">
              <a:spcBef>
                <a:spcPts val="20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79" name="Shape 379"/>
        <p:cNvGrpSpPr/>
        <p:nvPr/>
      </p:nvGrpSpPr>
      <p:grpSpPr>
        <a:xfrm>
          <a:off x="0" y="0"/>
          <a:ext cx="0" cy="0"/>
          <a:chOff x="0" y="0"/>
          <a:chExt cx="0" cy="0"/>
        </a:xfrm>
      </p:grpSpPr>
      <p:sp>
        <p:nvSpPr>
          <p:cNvPr id="380" name="Google Shape;380;p53"/>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Forms (8c)</a:t>
            </a:r>
            <a:endParaRPr/>
          </a:p>
        </p:txBody>
      </p:sp>
      <p:sp>
        <p:nvSpPr>
          <p:cNvPr id="381" name="Google Shape;381;p53"/>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sz="1200"/>
              <a:t>A</a:t>
            </a:r>
            <a:r>
              <a:rPr lang="en" sz="1200"/>
              <a:t> case for a WoT application protocol separate from the transport protocol (cont.)</a:t>
            </a:r>
            <a:endParaRPr sz="1200"/>
          </a:p>
          <a:p>
            <a:pPr indent="0" lvl="0" marL="0" rtl="0" algn="l">
              <a:spcBef>
                <a:spcPts val="200"/>
              </a:spcBef>
              <a:spcAft>
                <a:spcPts val="0"/>
              </a:spcAft>
              <a:buNone/>
            </a:pPr>
            <a:r>
              <a:rPr lang="en"/>
              <a:t>Benefits:</a:t>
            </a:r>
            <a:endParaRPr/>
          </a:p>
          <a:p>
            <a:pPr indent="-311150" lvl="1" marL="457200" rtl="0" algn="l">
              <a:spcBef>
                <a:spcPts val="200"/>
              </a:spcBef>
              <a:spcAft>
                <a:spcPts val="0"/>
              </a:spcAft>
              <a:buSzPts val="1300"/>
              <a:buChar char="○"/>
            </a:pPr>
            <a:r>
              <a:rPr lang="en"/>
              <a:t>Fills a gap of missing Thing level operation payloads</a:t>
            </a:r>
            <a:endParaRPr/>
          </a:p>
          <a:p>
            <a:pPr indent="-311150" lvl="1" marL="457200" rtl="0" algn="l">
              <a:spcBef>
                <a:spcPts val="200"/>
              </a:spcBef>
              <a:spcAft>
                <a:spcPts val="0"/>
              </a:spcAft>
              <a:buSzPts val="1300"/>
              <a:buChar char="○"/>
            </a:pPr>
            <a:r>
              <a:rPr lang="en"/>
              <a:t>Greatly simplifies protocol binding implementations as a much smaller API footprint is needed</a:t>
            </a:r>
            <a:endParaRPr/>
          </a:p>
          <a:p>
            <a:pPr indent="-311150" lvl="1" marL="457200" rtl="0" algn="l">
              <a:spcBef>
                <a:spcPts val="200"/>
              </a:spcBef>
              <a:spcAft>
                <a:spcPts val="0"/>
              </a:spcAft>
              <a:buSzPts val="1300"/>
              <a:buChar char="○"/>
            </a:pPr>
            <a:r>
              <a:rPr lang="en"/>
              <a:t>Re-use the same application message handling regardless of the underlying transport protocol</a:t>
            </a:r>
            <a:endParaRPr/>
          </a:p>
          <a:p>
            <a:pPr indent="-311150" lvl="1" marL="457200" rtl="0" algn="l">
              <a:spcBef>
                <a:spcPts val="200"/>
              </a:spcBef>
              <a:spcAft>
                <a:spcPts val="0"/>
              </a:spcAft>
              <a:buSzPts val="1300"/>
              <a:buChar char="○"/>
            </a:pPr>
            <a:r>
              <a:rPr lang="en"/>
              <a:t>Extensible with additional operations </a:t>
            </a:r>
            <a:r>
              <a:rPr lang="en"/>
              <a:t>without</a:t>
            </a:r>
            <a:r>
              <a:rPr lang="en"/>
              <a:t> changing the transport protocol bindings</a:t>
            </a:r>
            <a:endParaRPr/>
          </a:p>
          <a:p>
            <a:pPr indent="0" lvl="0" marL="0" rtl="0" algn="l">
              <a:spcBef>
                <a:spcPts val="200"/>
              </a:spcBef>
              <a:spcAft>
                <a:spcPts val="0"/>
              </a:spcAft>
              <a:buNone/>
            </a:pPr>
            <a:r>
              <a:rPr lang="en"/>
              <a:t>But wait, there is choice:</a:t>
            </a:r>
            <a:endParaRPr/>
          </a:p>
          <a:p>
            <a:pPr indent="-311150" lvl="1" marL="457200" rtl="0" algn="l">
              <a:spcBef>
                <a:spcPts val="200"/>
              </a:spcBef>
              <a:spcAft>
                <a:spcPts val="0"/>
              </a:spcAft>
              <a:buSzPts val="1300"/>
              <a:buChar char="○"/>
            </a:pPr>
            <a:r>
              <a:rPr lang="en"/>
              <a:t>In the name of freedom of choice and backwards compatibility, a protocol binding specification can specify if the message envelope is used or whether the ‘legacy’ forms method is used.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4"/>
          <p:cNvSpPr txBox="1"/>
          <p:nvPr>
            <p:ph type="title"/>
          </p:nvPr>
        </p:nvSpPr>
        <p:spPr>
          <a:xfrm>
            <a:off x="311700" y="400925"/>
            <a:ext cx="8520600" cy="528600"/>
          </a:xfrm>
          <a:prstGeom prst="rect">
            <a:avLst/>
          </a:prstGeom>
          <a:solidFill>
            <a:srgbClr val="F3F3F3"/>
          </a:solidFill>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Other (1)</a:t>
            </a:r>
            <a:endParaRPr/>
          </a:p>
        </p:txBody>
      </p:sp>
      <p:sp>
        <p:nvSpPr>
          <p:cNvPr id="387" name="Google Shape;387;p54"/>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express authorization rules (eg required roles) in a TD? </a:t>
            </a:r>
            <a:endParaRPr/>
          </a:p>
          <a:p>
            <a:pPr indent="-311150" lvl="1" marL="457200" rtl="0" algn="l">
              <a:spcBef>
                <a:spcPts val="200"/>
              </a:spcBef>
              <a:spcAft>
                <a:spcPts val="0"/>
              </a:spcAft>
              <a:buSzPts val="1300"/>
              <a:buChar char="○"/>
            </a:pPr>
            <a:r>
              <a:rPr lang="en"/>
              <a:t>Example: An explosive detonator has the remote denotation action in the TD, available to the operator. It wouldn’t be good to allow the ‘detonate’ action to be used by tourists.</a:t>
            </a:r>
            <a:endParaRPr/>
          </a:p>
          <a:p>
            <a:pPr indent="-311150" lvl="1" marL="457200" rtl="0" algn="l">
              <a:spcBef>
                <a:spcPts val="200"/>
              </a:spcBef>
              <a:spcAft>
                <a:spcPts val="0"/>
              </a:spcAft>
              <a:buSzPts val="1300"/>
              <a:buChar char="○"/>
            </a:pPr>
            <a:r>
              <a:rPr lang="en"/>
              <a:t>The problem is that there is no authorization support in the TD. </a:t>
            </a:r>
            <a:endParaRPr/>
          </a:p>
          <a:p>
            <a:pPr indent="0" lvl="0" marL="0" rtl="0" algn="l">
              <a:spcBef>
                <a:spcPts val="400"/>
              </a:spcBef>
              <a:spcAft>
                <a:spcPts val="0"/>
              </a:spcAft>
              <a:buNone/>
            </a:pPr>
            <a:r>
              <a:rPr lang="en"/>
              <a:t>Workaround 1</a:t>
            </a:r>
            <a:endParaRPr/>
          </a:p>
          <a:p>
            <a:pPr indent="-311150" lvl="1" marL="457200" rtl="0" algn="l">
              <a:spcBef>
                <a:spcPts val="200"/>
              </a:spcBef>
              <a:spcAft>
                <a:spcPts val="0"/>
              </a:spcAft>
              <a:buSzPts val="1300"/>
              <a:buChar char="○"/>
            </a:pPr>
            <a:r>
              <a:rPr lang="en"/>
              <a:t>Take a 'capabilities' approach. Split actions requiring different authorization into multiple Things. The service programmatically tells the authorization service which roles can use a Thing it publishes. </a:t>
            </a:r>
            <a:endParaRPr/>
          </a:p>
          <a:p>
            <a:pPr indent="0" lvl="0" marL="0" rtl="0" algn="l">
              <a:spcBef>
                <a:spcPts val="400"/>
              </a:spcBef>
              <a:spcAft>
                <a:spcPts val="0"/>
              </a:spcAft>
              <a:buNone/>
            </a:pPr>
            <a:r>
              <a:rPr lang="en"/>
              <a:t>Workaround 2</a:t>
            </a:r>
            <a:endParaRPr/>
          </a:p>
          <a:p>
            <a:pPr indent="-311150" lvl="1" marL="457200" rtl="0" algn="l">
              <a:spcBef>
                <a:spcPts val="200"/>
              </a:spcBef>
              <a:spcAft>
                <a:spcPts val="0"/>
              </a:spcAft>
              <a:buSzPts val="1300"/>
              <a:buChar char="○"/>
            </a:pPr>
            <a:r>
              <a:rPr lang="en"/>
              <a:t>Add a custom 'allow' and 'deny' field to each action that lists which roles are allowed/denied invoking an action. Consumers only see allowed actions based on their role.</a:t>
            </a:r>
            <a:endParaRPr/>
          </a:p>
          <a:p>
            <a:pPr indent="0" lvl="0" marL="0" rtl="0" algn="l">
              <a:spcBef>
                <a:spcPts val="200"/>
              </a:spcBef>
              <a:spcAft>
                <a:spcPts val="0"/>
              </a:spcAft>
              <a:buNone/>
            </a:pPr>
            <a:r>
              <a:t/>
            </a:r>
            <a:endParaRPr/>
          </a:p>
        </p:txBody>
      </p:sp>
      <p:pic>
        <p:nvPicPr>
          <p:cNvPr id="388" name="Google Shape;388;p54"/>
          <p:cNvPicPr preferRelativeResize="0"/>
          <p:nvPr/>
        </p:nvPicPr>
        <p:blipFill>
          <a:blip r:embed="rId3">
            <a:alphaModFix/>
          </a:blip>
          <a:stretch>
            <a:fillRect/>
          </a:stretch>
        </p:blipFill>
        <p:spPr>
          <a:xfrm>
            <a:off x="7329725" y="3946725"/>
            <a:ext cx="622150" cy="622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5"/>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TD Challenges - Other (2)</a:t>
            </a:r>
            <a:endParaRPr/>
          </a:p>
        </p:txBody>
      </p:sp>
      <p:sp>
        <p:nvSpPr>
          <p:cNvPr id="394" name="Google Shape;394;p55"/>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implement affordances in golang without inheritance or unions?</a:t>
            </a:r>
            <a:endParaRPr/>
          </a:p>
          <a:p>
            <a:pPr indent="-317500" lvl="0" marL="457200" rtl="0" algn="l">
              <a:spcBef>
                <a:spcPts val="200"/>
              </a:spcBef>
              <a:spcAft>
                <a:spcPts val="0"/>
              </a:spcAft>
              <a:buSzPts val="1400"/>
              <a:buChar char="●"/>
            </a:pPr>
            <a:r>
              <a:rPr lang="en" sz="1400"/>
              <a:t>The TD describes a property affordance as a subclass of interaction affordance and a dataschema. A dataschema however has several subclasses: ArraySchema, BooleanSchema, NumberSchema, … </a:t>
            </a:r>
            <a:endParaRPr sz="1400"/>
          </a:p>
          <a:p>
            <a:pPr indent="-317500" lvl="0" marL="457200" rtl="0" algn="l">
              <a:spcBef>
                <a:spcPts val="200"/>
              </a:spcBef>
              <a:spcAft>
                <a:spcPts val="0"/>
              </a:spcAft>
              <a:buSzPts val="1400"/>
              <a:buChar char="●"/>
            </a:pPr>
            <a:r>
              <a:rPr lang="en" sz="1400"/>
              <a:t>How can the (compile time) inheritance tree depend on the value of the type field? How can a </a:t>
            </a:r>
            <a:r>
              <a:rPr lang="en" sz="1400"/>
              <a:t>property</a:t>
            </a:r>
            <a:r>
              <a:rPr lang="en" sz="1400"/>
              <a:t> affordance be a subclass of all these subclasses? Golang has no union support.</a:t>
            </a:r>
            <a:endParaRPr sz="1400"/>
          </a:p>
          <a:p>
            <a:pPr indent="0" lvl="0" marL="0" rtl="0" algn="l">
              <a:spcBef>
                <a:spcPts val="200"/>
              </a:spcBef>
              <a:spcAft>
                <a:spcPts val="0"/>
              </a:spcAft>
              <a:buNone/>
            </a:pPr>
            <a:r>
              <a:rPr lang="en"/>
              <a:t>Option 1</a:t>
            </a:r>
            <a:endParaRPr/>
          </a:p>
          <a:p>
            <a:pPr indent="-323850" lvl="0" marL="457200" rtl="0" algn="l">
              <a:spcBef>
                <a:spcPts val="200"/>
              </a:spcBef>
              <a:spcAft>
                <a:spcPts val="0"/>
              </a:spcAft>
              <a:buSzPts val="1500"/>
              <a:buChar char="●"/>
            </a:pPr>
            <a:r>
              <a:rPr lang="en" sz="1500"/>
              <a:t>I</a:t>
            </a:r>
            <a:r>
              <a:rPr lang="en" sz="1500"/>
              <a:t>mplement DataSchema as a flattened union of all schemas, containing all fields.</a:t>
            </a:r>
            <a:endParaRPr sz="1500"/>
          </a:p>
          <a:p>
            <a:pPr indent="0" lvl="0" marL="0" rtl="0" algn="l">
              <a:spcBef>
                <a:spcPts val="200"/>
              </a:spcBef>
              <a:spcAft>
                <a:spcPts val="0"/>
              </a:spcAft>
              <a:buNone/>
            </a:pPr>
            <a:r>
              <a:rPr lang="en"/>
              <a:t>Option 2</a:t>
            </a:r>
            <a:endParaRPr/>
          </a:p>
          <a:p>
            <a:pPr indent="-317500" lvl="0" marL="457200" rtl="0" algn="l">
              <a:spcBef>
                <a:spcPts val="200"/>
              </a:spcBef>
              <a:spcAft>
                <a:spcPts val="0"/>
              </a:spcAft>
              <a:buSzPts val="1400"/>
              <a:buChar char="●"/>
            </a:pPr>
            <a:r>
              <a:rPr lang="en" sz="1400"/>
              <a:t>U</a:t>
            </a:r>
            <a:r>
              <a:rPr lang="en" sz="1400"/>
              <a:t>se a map[string]any and determine the expected data schema at runtime using reflection. </a:t>
            </a:r>
            <a:endParaRPr sz="1400"/>
          </a:p>
          <a:p>
            <a:pPr indent="-311150" lvl="1" marL="914400" rtl="0" algn="l">
              <a:spcBef>
                <a:spcPts val="200"/>
              </a:spcBef>
              <a:spcAft>
                <a:spcPts val="0"/>
              </a:spcAft>
              <a:buSzPts val="1300"/>
              <a:buChar char="○"/>
            </a:pPr>
            <a:r>
              <a:rPr lang="en"/>
              <a:t>Wastes CPU cycles, especially on small devices.</a:t>
            </a:r>
            <a:endParaRPr/>
          </a:p>
          <a:p>
            <a:pPr indent="0" lvl="0" marL="0" rtl="0" algn="l">
              <a:spcBef>
                <a:spcPts val="20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6"/>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 - Other (3) </a:t>
            </a:r>
            <a:endParaRPr/>
          </a:p>
        </p:txBody>
      </p:sp>
      <p:sp>
        <p:nvSpPr>
          <p:cNvPr id="400" name="Google Shape;400;p56"/>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Use-case:</a:t>
            </a:r>
            <a:endParaRPr/>
          </a:p>
          <a:p>
            <a:pPr indent="0" lvl="0" marL="457200" rtl="0" algn="l">
              <a:spcBef>
                <a:spcPts val="200"/>
              </a:spcBef>
              <a:spcAft>
                <a:spcPts val="0"/>
              </a:spcAft>
              <a:buNone/>
            </a:pPr>
            <a:r>
              <a:rPr lang="en"/>
              <a:t>Consumer needs to login to the Hub, obtain an auth token, and occasionally refresh the auth token. Oauth2 is not used. The token can be a JWT or </a:t>
            </a:r>
            <a:r>
              <a:rPr lang="en" u="sng">
                <a:solidFill>
                  <a:schemeClr val="hlink"/>
                </a:solidFill>
                <a:hlinkClick r:id="rId3"/>
              </a:rPr>
              <a:t>paseto</a:t>
            </a:r>
            <a:r>
              <a:rPr lang="en"/>
              <a:t> token. </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
              <a:t>How to describe a hub login with password, auth token, and refresh a token in a TD? </a:t>
            </a:r>
            <a:endParaRPr/>
          </a:p>
          <a:p>
            <a:pPr indent="-317500" lvl="0" marL="457200" rtl="0" algn="l">
              <a:spcBef>
                <a:spcPts val="200"/>
              </a:spcBef>
              <a:spcAft>
                <a:spcPts val="0"/>
              </a:spcAft>
              <a:buSzPts val="1400"/>
              <a:buChar char="●"/>
            </a:pPr>
            <a:r>
              <a:rPr lang="en" sz="1400"/>
              <a:t>Note: this hasn’t been investigated properly and is on the todo list so it might have an easy answer.</a:t>
            </a:r>
            <a:endParaRPr sz="1400"/>
          </a:p>
          <a:p>
            <a:pPr indent="-317500" lvl="0" marL="457200" rtl="0" algn="l">
              <a:spcBef>
                <a:spcPts val="0"/>
              </a:spcBef>
              <a:spcAft>
                <a:spcPts val="0"/>
              </a:spcAft>
              <a:buSzPts val="1400"/>
              <a:buChar char="●"/>
            </a:pPr>
            <a:r>
              <a:rPr lang="en" sz="1400"/>
              <a:t>Does this depend on the protocol binding?</a:t>
            </a:r>
            <a:endParaRPr sz="1400"/>
          </a:p>
          <a:p>
            <a:pPr indent="-317500" lvl="0" marL="457200" rtl="0" algn="l">
              <a:spcBef>
                <a:spcPts val="0"/>
              </a:spcBef>
              <a:spcAft>
                <a:spcPts val="0"/>
              </a:spcAft>
              <a:buSzPts val="1400"/>
              <a:buChar char="●"/>
            </a:pPr>
            <a:r>
              <a:rPr lang="en" sz="1400"/>
              <a:t>What to do if the binding doesn’t describe it?</a:t>
            </a:r>
            <a:endParaRPr sz="1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7"/>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 - Other (4)</a:t>
            </a:r>
            <a:endParaRPr/>
          </a:p>
        </p:txBody>
      </p:sp>
      <p:sp>
        <p:nvSpPr>
          <p:cNvPr id="406" name="Google Shape;406;p57"/>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330200" lvl="0" marL="457200" rtl="0" algn="l">
              <a:spcBef>
                <a:spcPts val="200"/>
              </a:spcBef>
              <a:spcAft>
                <a:spcPts val="0"/>
              </a:spcAft>
              <a:buSzPts val="1600"/>
              <a:buAutoNum type="arabicPeriod"/>
            </a:pPr>
            <a:r>
              <a:rPr lang="en"/>
              <a:t>Size of the TD</a:t>
            </a:r>
            <a:endParaRPr/>
          </a:p>
          <a:p>
            <a:pPr indent="-330200" lvl="0" marL="457200" rtl="0" algn="l">
              <a:spcBef>
                <a:spcPts val="200"/>
              </a:spcBef>
              <a:spcAft>
                <a:spcPts val="0"/>
              </a:spcAft>
              <a:buSzPts val="1600"/>
              <a:buAutoNum type="arabicPeriod"/>
            </a:pPr>
            <a:r>
              <a:rPr lang="en"/>
              <a:t>The TD defines fields that can contain different types (string vs array). How to implement this is a strictly typed language such as golang.</a:t>
            </a:r>
            <a:endParaRPr/>
          </a:p>
          <a:p>
            <a:pPr indent="-311150" lvl="1" marL="914400" rtl="0" algn="l">
              <a:spcBef>
                <a:spcPts val="200"/>
              </a:spcBef>
              <a:spcAft>
                <a:spcPts val="0"/>
              </a:spcAft>
              <a:buSzPts val="1300"/>
              <a:buAutoNum type="alphaLcPeriod"/>
            </a:pPr>
            <a:r>
              <a:rPr lang="en"/>
              <a:t>Workaround. Use (*cough cough*) ‘any’ and provide a GetMethod that uses reflection to convert to a single type.</a:t>
            </a:r>
            <a:endParaRPr/>
          </a:p>
          <a:p>
            <a:pPr indent="-330200" lvl="0" marL="457200" rtl="0" algn="l">
              <a:spcBef>
                <a:spcPts val="200"/>
              </a:spcBef>
              <a:spcAft>
                <a:spcPts val="0"/>
              </a:spcAft>
              <a:buSzPts val="1600"/>
              <a:buAutoNum type="arabicPeriod"/>
            </a:pPr>
            <a:r>
              <a:rPr lang="en"/>
              <a:t>How to describe a RPC service API in the TD?</a:t>
            </a:r>
            <a:endParaRPr/>
          </a:p>
          <a:p>
            <a:pPr indent="-311150" lvl="1" marL="914400" rtl="0" algn="l">
              <a:spcBef>
                <a:spcPts val="200"/>
              </a:spcBef>
              <a:spcAft>
                <a:spcPts val="0"/>
              </a:spcAft>
              <a:buSzPts val="1300"/>
              <a:buAutoNum type="alphaLcPeriod"/>
            </a:pPr>
            <a:r>
              <a:rPr lang="en"/>
              <a:t>This requires a correlation between request and response</a:t>
            </a:r>
            <a:endParaRPr/>
          </a:p>
          <a:p>
            <a:pPr indent="-330200" lvl="0" marL="457200" rtl="0" algn="l">
              <a:spcBef>
                <a:spcPts val="200"/>
              </a:spcBef>
              <a:spcAft>
                <a:spcPts val="0"/>
              </a:spcAft>
              <a:buSzPts val="1600"/>
              <a:buAutoNum type="arabicPeriod"/>
            </a:pPr>
            <a:r>
              <a:rPr lang="en"/>
              <a:t>The TD doesn’t do X, how to do it?</a:t>
            </a:r>
            <a:endParaRPr/>
          </a:p>
          <a:p>
            <a:pPr indent="-311150" lvl="1" marL="914400" rtl="0" algn="l">
              <a:spcBef>
                <a:spcPts val="200"/>
              </a:spcBef>
              <a:spcAft>
                <a:spcPts val="0"/>
              </a:spcAft>
              <a:buSzPts val="1300"/>
              <a:buAutoNum type="alphaLcPeriod"/>
            </a:pPr>
            <a:r>
              <a:rPr lang="en"/>
              <a:t>Just because a TD can be used to describe a toaster that doesn’t mean it can be used as a toaster. Can’t do everything.</a:t>
            </a:r>
            <a:endParaRPr/>
          </a:p>
          <a:p>
            <a:pPr indent="-330200" lvl="0" marL="457200" rtl="0" algn="l">
              <a:spcBef>
                <a:spcPts val="200"/>
              </a:spcBef>
              <a:spcAft>
                <a:spcPts val="0"/>
              </a:spcAft>
              <a:buSzPts val="1600"/>
              <a:buAutoNum type="arabicPeriod"/>
            </a:pPr>
            <a:r>
              <a:rPr lang="en"/>
              <a:t>SecurityScheme definition (5.3.3.1)</a:t>
            </a:r>
            <a:endParaRPr/>
          </a:p>
          <a:p>
            <a:pPr indent="-311150" lvl="1" marL="914400" rtl="0" algn="l">
              <a:spcBef>
                <a:spcPts val="200"/>
              </a:spcBef>
              <a:spcAft>
                <a:spcPts val="0"/>
              </a:spcAft>
              <a:buSzPts val="1300"/>
              <a:buAutoNum type="alphaLcPeriod"/>
            </a:pPr>
            <a:r>
              <a:rPr lang="en"/>
              <a:t>The </a:t>
            </a:r>
            <a:r>
              <a:rPr lang="en"/>
              <a:t>fourth</a:t>
            </a:r>
            <a:r>
              <a:rPr lang="en"/>
              <a:t> paragraph: "Security schemes generally may require additional authentication parameters, such as a password or key. The location of this information is indicated by the value associated with the name in, often in combination with the value associated with name."</a:t>
            </a:r>
            <a:endParaRPr/>
          </a:p>
          <a:p>
            <a:pPr indent="-311150" lvl="1" marL="914400" rtl="0" algn="l">
              <a:spcBef>
                <a:spcPts val="200"/>
              </a:spcBef>
              <a:spcAft>
                <a:spcPts val="0"/>
              </a:spcAft>
              <a:buSzPts val="1300"/>
              <a:buAutoNum type="alphaLcPeriod"/>
            </a:pPr>
            <a:r>
              <a:rPr lang="en"/>
              <a:t>I don’t understand this sentence. Is this an example of security through obscurity?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8"/>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a:t>
            </a:r>
            <a:endParaRPr/>
          </a:p>
        </p:txBody>
      </p:sp>
      <p:sp>
        <p:nvSpPr>
          <p:cNvPr id="412" name="Google Shape;412;p58"/>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Improve WoT interoperability.</a:t>
            </a:r>
            <a:endParaRPr/>
          </a:p>
          <a:p>
            <a:pPr indent="0" lvl="0" marL="0" rtl="0" algn="l">
              <a:spcBef>
                <a:spcPts val="200"/>
              </a:spcBef>
              <a:spcAft>
                <a:spcPts val="0"/>
              </a:spcAft>
              <a:buNone/>
            </a:pPr>
            <a:r>
              <a:rPr lang="en"/>
              <a:t>Websocket and Mqtt transport protocol implementations.</a:t>
            </a:r>
            <a:endParaRPr/>
          </a:p>
          <a:p>
            <a:pPr indent="0" lvl="0" marL="0" rtl="0" algn="l">
              <a:spcBef>
                <a:spcPts val="200"/>
              </a:spcBef>
              <a:spcAft>
                <a:spcPts val="0"/>
              </a:spcAft>
              <a:buNone/>
            </a:pPr>
            <a:r>
              <a:rPr lang="en"/>
              <a:t>Lots .. LOTS .. more IoT protocol bindings (once things are stable).</a:t>
            </a:r>
            <a:endParaRPr/>
          </a:p>
          <a:p>
            <a:pPr indent="0" lvl="0" marL="0" rtl="0" algn="l">
              <a:spcBef>
                <a:spcPts val="200"/>
              </a:spcBef>
              <a:spcAft>
                <a:spcPts val="0"/>
              </a:spcAft>
              <a:buNone/>
            </a:pPr>
            <a:r>
              <a:rPr lang="en"/>
              <a:t>A HiveOT bridge to connect Hub instances, building a real hive of hubs.</a:t>
            </a:r>
            <a:endParaRPr/>
          </a:p>
          <a:p>
            <a:pPr indent="0" lvl="0" marL="0" rtl="0" algn="l">
              <a:spcBef>
                <a:spcPts val="200"/>
              </a:spcBef>
              <a:spcAft>
                <a:spcPts val="0"/>
              </a:spcAft>
              <a:buNone/>
            </a:pPr>
            <a:r>
              <a:rPr lang="en"/>
              <a:t>Monitoring and simulation for digital twins</a:t>
            </a:r>
            <a:endParaRPr/>
          </a:p>
          <a:p>
            <a:pPr indent="0" lvl="0" marL="0" rtl="0" algn="l">
              <a:spcBef>
                <a:spcPts val="200"/>
              </a:spcBef>
              <a:spcAft>
                <a:spcPts val="0"/>
              </a:spcAft>
              <a:buNone/>
            </a:pPr>
            <a:r>
              <a:rPr lang="en"/>
              <a:t>… apparently a lot more work …</a:t>
            </a:r>
            <a:endParaRPr/>
          </a:p>
          <a:p>
            <a:pPr indent="0" lvl="0" marL="0" rtl="0" algn="l">
              <a:spcBef>
                <a:spcPts val="200"/>
              </a:spcBef>
              <a:spcAft>
                <a:spcPts val="0"/>
              </a:spcAft>
              <a:buNone/>
            </a:pPr>
            <a:r>
              <a:t/>
            </a:r>
            <a:endParaRPr/>
          </a:p>
          <a:p>
            <a:pPr indent="0" lvl="0" marL="0" rtl="0" algn="l">
              <a:spcBef>
                <a:spcPts val="2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7"/>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 What is HiveOT </a:t>
            </a:r>
            <a:endParaRPr/>
          </a:p>
        </p:txBody>
      </p:sp>
      <p:sp>
        <p:nvSpPr>
          <p:cNvPr id="135" name="Google Shape;135;p17"/>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What is HiveOT?</a:t>
            </a:r>
            <a:endParaRPr/>
          </a:p>
          <a:p>
            <a:pPr indent="-330200" lvl="0" marL="457200" rtl="0" algn="l">
              <a:lnSpc>
                <a:spcPct val="115000"/>
              </a:lnSpc>
              <a:spcBef>
                <a:spcPts val="0"/>
              </a:spcBef>
              <a:spcAft>
                <a:spcPts val="0"/>
              </a:spcAft>
              <a:buSzPts val="1600"/>
              <a:buChar char="●"/>
            </a:pPr>
            <a:r>
              <a:rPr lang="en"/>
              <a:t>Digital Twin IoT</a:t>
            </a:r>
            <a:r>
              <a:rPr lang="en" sz="1400"/>
              <a:t> Hubs at the edge</a:t>
            </a:r>
            <a:endParaRPr sz="1400"/>
          </a:p>
          <a:p>
            <a:pPr indent="-317500" lvl="0" marL="457200" rtl="0" algn="l">
              <a:lnSpc>
                <a:spcPct val="115000"/>
              </a:lnSpc>
              <a:spcBef>
                <a:spcPts val="0"/>
              </a:spcBef>
              <a:spcAft>
                <a:spcPts val="0"/>
              </a:spcAft>
              <a:buSzPts val="1400"/>
              <a:buChar char="●"/>
            </a:pPr>
            <a:r>
              <a:rPr lang="en" sz="1400"/>
              <a:t>IOT devices and services</a:t>
            </a:r>
            <a:endParaRPr sz="1400"/>
          </a:p>
          <a:p>
            <a:pPr indent="-317500" lvl="0" marL="457200" rtl="0" algn="l">
              <a:lnSpc>
                <a:spcPct val="115000"/>
              </a:lnSpc>
              <a:spcBef>
                <a:spcPts val="0"/>
              </a:spcBef>
              <a:spcAft>
                <a:spcPts val="0"/>
              </a:spcAft>
              <a:buSzPts val="1400"/>
              <a:buChar char="●"/>
            </a:pPr>
            <a:r>
              <a:rPr lang="en" sz="1400"/>
              <a:t>Consumer clients</a:t>
            </a:r>
            <a:endParaRPr sz="1400"/>
          </a:p>
          <a:p>
            <a:pPr indent="0" lvl="0" marL="0" rtl="0" algn="l">
              <a:spcBef>
                <a:spcPts val="1000"/>
              </a:spcBef>
              <a:spcAft>
                <a:spcPts val="0"/>
              </a:spcAft>
              <a:buNone/>
            </a:pPr>
            <a:r>
              <a:rPr lang="en"/>
              <a:t>Objectives</a:t>
            </a:r>
            <a:endParaRPr/>
          </a:p>
          <a:p>
            <a:pPr indent="-317500" lvl="0" marL="457200" rtl="0" algn="l">
              <a:spcBef>
                <a:spcPts val="200"/>
              </a:spcBef>
              <a:spcAft>
                <a:spcPts val="0"/>
              </a:spcAft>
              <a:buSzPts val="1400"/>
              <a:buChar char="●"/>
            </a:pPr>
            <a:r>
              <a:rPr lang="en" sz="1400"/>
              <a:t>Share information between IoT Devices,</a:t>
            </a:r>
            <a:br>
              <a:rPr lang="en" sz="1400"/>
            </a:br>
            <a:r>
              <a:rPr lang="en" sz="1400"/>
              <a:t>Services and Consumers</a:t>
            </a:r>
            <a:endParaRPr sz="1400"/>
          </a:p>
          <a:p>
            <a:pPr indent="-317500" lvl="0" marL="457200" rtl="0" algn="l">
              <a:spcBef>
                <a:spcPts val="200"/>
              </a:spcBef>
              <a:spcAft>
                <a:spcPts val="0"/>
              </a:spcAft>
              <a:buSzPts val="1400"/>
              <a:buChar char="●"/>
            </a:pPr>
            <a:r>
              <a:rPr lang="en" sz="1400"/>
              <a:t>Based on WoT-1.1 Thing Specification</a:t>
            </a:r>
            <a:endParaRPr sz="1400"/>
          </a:p>
          <a:p>
            <a:pPr indent="-317500" lvl="0" marL="457200" rtl="0" algn="l">
              <a:spcBef>
                <a:spcPts val="200"/>
              </a:spcBef>
              <a:spcAft>
                <a:spcPts val="0"/>
              </a:spcAft>
              <a:buSzPts val="1400"/>
              <a:buChar char="●"/>
            </a:pPr>
            <a:r>
              <a:rPr lang="en" sz="1400"/>
              <a:t>Digital Twin representation</a:t>
            </a:r>
            <a:endParaRPr sz="1400"/>
          </a:p>
          <a:p>
            <a:pPr indent="-317500" lvl="0" marL="457200" rtl="0" algn="l">
              <a:spcBef>
                <a:spcPts val="200"/>
              </a:spcBef>
              <a:spcAft>
                <a:spcPts val="0"/>
              </a:spcAft>
              <a:buSzPts val="1400"/>
              <a:buChar char="●"/>
            </a:pPr>
            <a:r>
              <a:rPr lang="en" sz="1400"/>
              <a:t>Lightweight with m</a:t>
            </a:r>
            <a:r>
              <a:rPr lang="en" sz="1400"/>
              <a:t>inimal dependencies</a:t>
            </a:r>
            <a:endParaRPr sz="1400"/>
          </a:p>
          <a:p>
            <a:pPr indent="-317500" lvl="0" marL="457200" rtl="0" algn="l">
              <a:spcBef>
                <a:spcPts val="200"/>
              </a:spcBef>
              <a:spcAft>
                <a:spcPts val="0"/>
              </a:spcAft>
              <a:buSzPts val="1400"/>
              <a:buChar char="●"/>
            </a:pPr>
            <a:r>
              <a:rPr lang="en" sz="1400"/>
              <a:t>Extensible. Integrate with existing IoT </a:t>
            </a:r>
            <a:br>
              <a:rPr lang="en" sz="1400"/>
            </a:br>
            <a:r>
              <a:rPr lang="en" sz="1400"/>
              <a:t>Systems and services.</a:t>
            </a:r>
            <a:endParaRPr sz="1400"/>
          </a:p>
          <a:p>
            <a:pPr indent="-317500" lvl="0" marL="457200" rtl="0" algn="l">
              <a:spcBef>
                <a:spcPts val="200"/>
              </a:spcBef>
              <a:spcAft>
                <a:spcPts val="0"/>
              </a:spcAft>
              <a:buSzPts val="1400"/>
              <a:buChar char="●"/>
            </a:pPr>
            <a:r>
              <a:rPr lang="en" sz="1400"/>
              <a:t>Secure. Don’t touch my things.</a:t>
            </a:r>
            <a:endParaRPr sz="1400"/>
          </a:p>
        </p:txBody>
      </p:sp>
      <p:pic>
        <p:nvPicPr>
          <p:cNvPr id="136" name="Google Shape;136;p17"/>
          <p:cNvPicPr preferRelativeResize="0"/>
          <p:nvPr/>
        </p:nvPicPr>
        <p:blipFill>
          <a:blip r:embed="rId3">
            <a:alphaModFix/>
          </a:blip>
          <a:stretch>
            <a:fillRect/>
          </a:stretch>
        </p:blipFill>
        <p:spPr>
          <a:xfrm>
            <a:off x="4946550" y="1350725"/>
            <a:ext cx="3885750" cy="2840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8"/>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Security of Things - Concerns</a:t>
            </a:r>
            <a:endParaRPr/>
          </a:p>
        </p:txBody>
      </p:sp>
      <p:sp>
        <p:nvSpPr>
          <p:cNvPr id="142" name="Google Shape;142;p18"/>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IoT devices have a large </a:t>
            </a:r>
            <a:r>
              <a:rPr lang="en" u="sng">
                <a:solidFill>
                  <a:schemeClr val="hlink"/>
                </a:solidFill>
                <a:hlinkClick r:id="rId3"/>
              </a:rPr>
              <a:t>attack surface</a:t>
            </a:r>
            <a:r>
              <a:rPr lang="en"/>
              <a:t> due to their internet-supported connectivity. </a:t>
            </a:r>
            <a:r>
              <a:rPr baseline="30000" lang="en"/>
              <a:t>(1)</a:t>
            </a:r>
            <a:endParaRPr baseline="30000"/>
          </a:p>
          <a:p>
            <a:pPr indent="0" lvl="0" marL="0" rtl="0" algn="l">
              <a:spcBef>
                <a:spcPts val="200"/>
              </a:spcBef>
              <a:spcAft>
                <a:spcPts val="0"/>
              </a:spcAft>
              <a:buNone/>
            </a:pPr>
            <a:r>
              <a:rPr lang="en"/>
              <a:t>Concerns:</a:t>
            </a:r>
            <a:endParaRPr/>
          </a:p>
          <a:p>
            <a:pPr indent="-317500" lvl="0" marL="457200" rtl="0" algn="l">
              <a:spcBef>
                <a:spcPts val="200"/>
              </a:spcBef>
              <a:spcAft>
                <a:spcPts val="0"/>
              </a:spcAft>
              <a:buSzPts val="1400"/>
              <a:buChar char="●"/>
            </a:pPr>
            <a:r>
              <a:rPr lang="en" sz="1400"/>
              <a:t>Missing firmware updates</a:t>
            </a:r>
            <a:endParaRPr sz="1400"/>
          </a:p>
          <a:p>
            <a:pPr indent="-317500" lvl="0" marL="457200" rtl="0" algn="l">
              <a:spcBef>
                <a:spcPts val="200"/>
              </a:spcBef>
              <a:spcAft>
                <a:spcPts val="0"/>
              </a:spcAft>
              <a:buSzPts val="1400"/>
              <a:buChar char="●"/>
            </a:pPr>
            <a:r>
              <a:rPr lang="en" sz="1400"/>
              <a:t>Weak authentication</a:t>
            </a:r>
            <a:endParaRPr sz="1400"/>
          </a:p>
          <a:p>
            <a:pPr indent="-317500" lvl="0" marL="457200" rtl="0" algn="l">
              <a:spcBef>
                <a:spcPts val="200"/>
              </a:spcBef>
              <a:spcAft>
                <a:spcPts val="0"/>
              </a:spcAft>
              <a:buSzPts val="1400"/>
              <a:buChar char="●"/>
            </a:pPr>
            <a:r>
              <a:rPr lang="en" sz="1400"/>
              <a:t>Shared network access</a:t>
            </a:r>
            <a:endParaRPr sz="1400"/>
          </a:p>
          <a:p>
            <a:pPr indent="-317500" lvl="0" marL="457200" rtl="0" algn="l">
              <a:spcBef>
                <a:spcPts val="200"/>
              </a:spcBef>
              <a:spcAft>
                <a:spcPts val="0"/>
              </a:spcAft>
              <a:buSzPts val="1400"/>
              <a:buChar char="●"/>
            </a:pPr>
            <a:r>
              <a:rPr lang="en" sz="1400"/>
              <a:t>Lack of encryption</a:t>
            </a:r>
            <a:endParaRPr sz="1400"/>
          </a:p>
          <a:p>
            <a:pPr indent="-317500" lvl="0" marL="457200" rtl="0" algn="l">
              <a:spcBef>
                <a:spcPts val="200"/>
              </a:spcBef>
              <a:spcAft>
                <a:spcPts val="0"/>
              </a:spcAft>
              <a:buSzPts val="1400"/>
              <a:buChar char="●"/>
            </a:pPr>
            <a:r>
              <a:rPr lang="en" sz="1400"/>
              <a:t>… on and on and on …</a:t>
            </a:r>
            <a:endParaRPr sz="1400"/>
          </a:p>
          <a:p>
            <a:pPr indent="0" lvl="0" marL="0" rtl="0" algn="l">
              <a:spcBef>
                <a:spcPts val="200"/>
              </a:spcBef>
              <a:spcAft>
                <a:spcPts val="0"/>
              </a:spcAft>
              <a:buNone/>
            </a:pPr>
            <a:r>
              <a:rPr lang="en"/>
              <a:t>Some examples:</a:t>
            </a:r>
            <a:endParaRPr/>
          </a:p>
          <a:p>
            <a:pPr indent="-317500" lvl="0" marL="457200" rtl="0" algn="l">
              <a:spcBef>
                <a:spcPts val="200"/>
              </a:spcBef>
              <a:spcAft>
                <a:spcPts val="0"/>
              </a:spcAft>
              <a:buSzPts val="1400"/>
              <a:buChar char="●"/>
            </a:pPr>
            <a:r>
              <a:rPr lang="en" sz="1400"/>
              <a:t>The 2016 Mirai botnet was made possible by unsecured IoT devices.</a:t>
            </a:r>
            <a:endParaRPr sz="1400"/>
          </a:p>
          <a:p>
            <a:pPr indent="-317500" lvl="0" marL="457200" rtl="0" algn="l">
              <a:spcBef>
                <a:spcPts val="200"/>
              </a:spcBef>
              <a:spcAft>
                <a:spcPts val="0"/>
              </a:spcAft>
              <a:buSzPts val="1400"/>
              <a:buChar char="●"/>
            </a:pPr>
            <a:r>
              <a:rPr lang="en" sz="1400"/>
              <a:t>Target’s credit card breach (2013) stole login credentials from an HVAC vendor IoT sensors.</a:t>
            </a:r>
            <a:endParaRPr sz="1400"/>
          </a:p>
          <a:p>
            <a:pPr indent="-317500" lvl="0" marL="457200" rtl="0" algn="l">
              <a:spcBef>
                <a:spcPts val="200"/>
              </a:spcBef>
              <a:spcAft>
                <a:spcPts val="0"/>
              </a:spcAft>
              <a:buSzPts val="1400"/>
              <a:buChar char="●"/>
            </a:pPr>
            <a:r>
              <a:rPr lang="en" sz="1400"/>
              <a:t>A Casino's Database Was Hacked Through A Smart Fish Tank Thermometer (*2)</a:t>
            </a:r>
            <a:endParaRPr sz="1400"/>
          </a:p>
          <a:p>
            <a:pPr indent="-317500" lvl="0" marL="457200" rtl="0" algn="l">
              <a:spcBef>
                <a:spcPts val="200"/>
              </a:spcBef>
              <a:spcAft>
                <a:spcPts val="0"/>
              </a:spcAft>
              <a:buSzPts val="1400"/>
              <a:buChar char="●"/>
            </a:pPr>
            <a:r>
              <a:rPr lang="en" sz="1400"/>
              <a:t>… on and on and on …</a:t>
            </a:r>
            <a:endParaRPr sz="1100">
              <a:solidFill>
                <a:srgbClr val="3A383F"/>
              </a:solidFill>
              <a:highlight>
                <a:srgbClr val="FFFFFF"/>
              </a:highlight>
            </a:endParaRPr>
          </a:p>
        </p:txBody>
      </p:sp>
      <p:pic>
        <p:nvPicPr>
          <p:cNvPr descr="https://www.youtube.com/watch?v=Cxrwpij2MSQ" id="143" name="Google Shape;143;p18"/>
          <p:cNvPicPr preferRelativeResize="0"/>
          <p:nvPr/>
        </p:nvPicPr>
        <p:blipFill>
          <a:blip r:embed="rId4">
            <a:alphaModFix/>
          </a:blip>
          <a:stretch>
            <a:fillRect/>
          </a:stretch>
        </p:blipFill>
        <p:spPr>
          <a:xfrm>
            <a:off x="6155050" y="1314675"/>
            <a:ext cx="2505075" cy="1788501"/>
          </a:xfrm>
          <a:prstGeom prst="rect">
            <a:avLst/>
          </a:prstGeom>
          <a:noFill/>
          <a:ln>
            <a:noFill/>
          </a:ln>
        </p:spPr>
      </p:pic>
      <p:sp>
        <p:nvSpPr>
          <p:cNvPr id="144" name="Google Shape;144;p18"/>
          <p:cNvSpPr txBox="1"/>
          <p:nvPr/>
        </p:nvSpPr>
        <p:spPr>
          <a:xfrm>
            <a:off x="6155050" y="3103175"/>
            <a:ext cx="2505000" cy="25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600">
                <a:solidFill>
                  <a:schemeClr val="dk2"/>
                </a:solidFill>
              </a:rPr>
              <a:t>(Credits: https://www.youtube.com/watch?v=Cxrwpij2MSQ)</a:t>
            </a:r>
            <a:endParaRPr i="1" sz="600">
              <a:solidFill>
                <a:schemeClr val="dk2"/>
              </a:solidFill>
            </a:endParaRPr>
          </a:p>
        </p:txBody>
      </p:sp>
      <p:sp>
        <p:nvSpPr>
          <p:cNvPr id="145" name="Google Shape;145;p18"/>
          <p:cNvSpPr txBox="1"/>
          <p:nvPr/>
        </p:nvSpPr>
        <p:spPr>
          <a:xfrm>
            <a:off x="311700" y="4623425"/>
            <a:ext cx="8832300" cy="3963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2"/>
              </a:buClr>
              <a:buSzPts val="1000"/>
              <a:buAutoNum type="arabicParenBoth"/>
            </a:pPr>
            <a:r>
              <a:rPr i="1" lang="en" sz="1000" u="sng">
                <a:solidFill>
                  <a:schemeClr val="hlink"/>
                </a:solidFill>
                <a:hlinkClick r:id="rId5"/>
              </a:rPr>
              <a:t>https://www.techtarget.com/iotagenda/definition/IoT-security-Internet-of-Things-security</a:t>
            </a:r>
            <a:endParaRPr i="1" sz="1000">
              <a:solidFill>
                <a:schemeClr val="dk2"/>
              </a:solidFill>
            </a:endParaRPr>
          </a:p>
          <a:p>
            <a:pPr indent="-292100" lvl="0" marL="457200" rtl="0" algn="l">
              <a:spcBef>
                <a:spcPts val="0"/>
              </a:spcBef>
              <a:spcAft>
                <a:spcPts val="0"/>
              </a:spcAft>
              <a:buClr>
                <a:schemeClr val="dk2"/>
              </a:buClr>
              <a:buSzPts val="1000"/>
              <a:buAutoNum type="arabicParenBoth"/>
            </a:pPr>
            <a:r>
              <a:rPr i="1" lang="en" sz="1000">
                <a:solidFill>
                  <a:schemeClr val="dk2"/>
                </a:solidFill>
              </a:rPr>
              <a:t>https://interestingengineering.com/culture/a-casinos-database-was-hacked-through-a-smart-fish-tank-thermometer</a:t>
            </a:r>
            <a:endParaRPr i="1" sz="10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9"/>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Security of Things - HiveOT</a:t>
            </a:r>
            <a:endParaRPr/>
          </a:p>
        </p:txBody>
      </p:sp>
      <p:sp>
        <p:nvSpPr>
          <p:cNvPr id="151" name="Google Shape;151;p19"/>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Rule #1: HiveOT Things do not run (network) servers. </a:t>
            </a:r>
            <a:endParaRPr sz="1400"/>
          </a:p>
          <a:p>
            <a:pPr indent="-330200" lvl="0" marL="457200" rtl="0" algn="l">
              <a:spcBef>
                <a:spcPts val="200"/>
              </a:spcBef>
              <a:spcAft>
                <a:spcPts val="0"/>
              </a:spcAft>
              <a:buSzPts val="1600"/>
              <a:buChar char="●"/>
            </a:pPr>
            <a:r>
              <a:rPr lang="en" sz="1400"/>
              <a:t>Offer an alternative to the model that all Things must run a server to be used, which raises a global security concern due to incorporation in botnets.</a:t>
            </a:r>
            <a:endParaRPr sz="1400"/>
          </a:p>
          <a:p>
            <a:pPr indent="-317500" lvl="0" marL="457200" rtl="0" algn="l">
              <a:spcBef>
                <a:spcPts val="200"/>
              </a:spcBef>
              <a:spcAft>
                <a:spcPts val="0"/>
              </a:spcAft>
              <a:buSzPts val="1400"/>
              <a:buChar char="●"/>
            </a:pPr>
            <a:r>
              <a:rPr lang="en" sz="1400"/>
              <a:t>IoT devices instead connect to a HiveOT Hub through a discovery and provisioning process.</a:t>
            </a:r>
            <a:endParaRPr sz="1400"/>
          </a:p>
          <a:p>
            <a:pPr indent="-317500" lvl="0" marL="457200" rtl="0" algn="l">
              <a:spcBef>
                <a:spcPts val="200"/>
              </a:spcBef>
              <a:spcAft>
                <a:spcPts val="0"/>
              </a:spcAft>
              <a:buSzPts val="1400"/>
              <a:buChar char="●"/>
            </a:pPr>
            <a:r>
              <a:rPr lang="en" sz="1400"/>
              <a:t>Greatly reduced attack surface. No direct access to the device.</a:t>
            </a:r>
            <a:endParaRPr sz="1400"/>
          </a:p>
          <a:p>
            <a:pPr indent="-317500" lvl="0" marL="457200" rtl="0" algn="l">
              <a:spcBef>
                <a:spcPts val="200"/>
              </a:spcBef>
              <a:spcAft>
                <a:spcPts val="0"/>
              </a:spcAft>
              <a:buSzPts val="1400"/>
              <a:buChar char="●"/>
            </a:pPr>
            <a:r>
              <a:rPr lang="en" sz="1400"/>
              <a:t>Encrypted network connections.</a:t>
            </a:r>
            <a:endParaRPr sz="1400"/>
          </a:p>
          <a:p>
            <a:pPr indent="0" lvl="0" marL="0" rtl="0" algn="l">
              <a:spcBef>
                <a:spcPts val="400"/>
              </a:spcBef>
              <a:spcAft>
                <a:spcPts val="0"/>
              </a:spcAft>
              <a:buNone/>
            </a:pPr>
            <a:r>
              <a:rPr lang="en"/>
              <a:t>Benefits of using a Hub. Provide centralized:</a:t>
            </a:r>
            <a:endParaRPr/>
          </a:p>
          <a:p>
            <a:pPr indent="-317500" lvl="0" marL="457200" rtl="0" algn="l">
              <a:spcBef>
                <a:spcPts val="200"/>
              </a:spcBef>
              <a:spcAft>
                <a:spcPts val="0"/>
              </a:spcAft>
              <a:buSzPts val="1400"/>
              <a:buChar char="●"/>
            </a:pPr>
            <a:r>
              <a:rPr lang="en" sz="1400"/>
              <a:t>Authentication &amp; authorization</a:t>
            </a:r>
            <a:endParaRPr sz="1400"/>
          </a:p>
          <a:p>
            <a:pPr indent="-317500" lvl="0" marL="457200" rtl="0" algn="l">
              <a:spcBef>
                <a:spcPts val="200"/>
              </a:spcBef>
              <a:spcAft>
                <a:spcPts val="0"/>
              </a:spcAft>
              <a:buSzPts val="1400"/>
              <a:buChar char="●"/>
            </a:pPr>
            <a:r>
              <a:rPr lang="en" sz="1400"/>
              <a:t>Consumer facing connectivity </a:t>
            </a:r>
            <a:endParaRPr sz="1400"/>
          </a:p>
          <a:p>
            <a:pPr indent="-317500" lvl="0" marL="457200" rtl="0" algn="l">
              <a:spcBef>
                <a:spcPts val="200"/>
              </a:spcBef>
              <a:spcAft>
                <a:spcPts val="0"/>
              </a:spcAft>
              <a:buSzPts val="1400"/>
              <a:buChar char="●"/>
            </a:pPr>
            <a:r>
              <a:rPr lang="en" sz="1400"/>
              <a:t>Security protocols</a:t>
            </a:r>
            <a:endParaRPr sz="1400"/>
          </a:p>
          <a:p>
            <a:pPr indent="-317500" lvl="0" marL="457200" rtl="0" algn="l">
              <a:spcBef>
                <a:spcPts val="200"/>
              </a:spcBef>
              <a:spcAft>
                <a:spcPts val="0"/>
              </a:spcAft>
              <a:buSzPts val="1400"/>
              <a:buChar char="●"/>
            </a:pPr>
            <a:r>
              <a:rPr lang="en" sz="1400"/>
              <a:t>Firmware updates</a:t>
            </a:r>
            <a:endParaRPr sz="1400"/>
          </a:p>
        </p:txBody>
      </p:sp>
      <p:pic>
        <p:nvPicPr>
          <p:cNvPr id="152" name="Google Shape;152;p19"/>
          <p:cNvPicPr preferRelativeResize="0"/>
          <p:nvPr/>
        </p:nvPicPr>
        <p:blipFill>
          <a:blip r:embed="rId3">
            <a:alphaModFix/>
          </a:blip>
          <a:stretch>
            <a:fillRect/>
          </a:stretch>
        </p:blipFill>
        <p:spPr>
          <a:xfrm>
            <a:off x="6077151" y="2621425"/>
            <a:ext cx="2755150" cy="1993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HiveOT Hub - An Edge Device</a:t>
            </a:r>
            <a:endParaRPr/>
          </a:p>
        </p:txBody>
      </p:sp>
      <p:sp>
        <p:nvSpPr>
          <p:cNvPr id="158" name="Google Shape;158;p20"/>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330200" lvl="0" marL="457200" rtl="0" algn="l">
              <a:spcBef>
                <a:spcPts val="200"/>
              </a:spcBef>
              <a:spcAft>
                <a:spcPts val="0"/>
              </a:spcAft>
              <a:buSzPts val="1600"/>
              <a:buChar char="●"/>
            </a:pPr>
            <a:r>
              <a:rPr lang="en"/>
              <a:t>Digital Twin Runtime</a:t>
            </a:r>
            <a:endParaRPr/>
          </a:p>
          <a:p>
            <a:pPr indent="-304800" lvl="1" marL="914400" rtl="0" algn="l">
              <a:spcBef>
                <a:spcPts val="200"/>
              </a:spcBef>
              <a:spcAft>
                <a:spcPts val="0"/>
              </a:spcAft>
              <a:buSzPts val="1200"/>
              <a:buChar char="○"/>
            </a:pPr>
            <a:r>
              <a:rPr lang="en" sz="1200"/>
              <a:t>Transport Protocols</a:t>
            </a:r>
            <a:endParaRPr sz="1200"/>
          </a:p>
          <a:p>
            <a:pPr indent="-304800" lvl="1" marL="914400" rtl="0" algn="l">
              <a:spcBef>
                <a:spcPts val="200"/>
              </a:spcBef>
              <a:spcAft>
                <a:spcPts val="0"/>
              </a:spcAft>
              <a:buSzPts val="1200"/>
              <a:buChar char="○"/>
            </a:pPr>
            <a:r>
              <a:rPr lang="en" sz="1200"/>
              <a:t>Router</a:t>
            </a:r>
            <a:endParaRPr sz="1200"/>
          </a:p>
          <a:p>
            <a:pPr indent="-304800" lvl="1" marL="914400" rtl="0" algn="l">
              <a:spcBef>
                <a:spcPts val="200"/>
              </a:spcBef>
              <a:spcAft>
                <a:spcPts val="0"/>
              </a:spcAft>
              <a:buSzPts val="1200"/>
              <a:buChar char="○"/>
            </a:pPr>
            <a:r>
              <a:rPr lang="en" sz="1200"/>
              <a:t>Digital Twin Store</a:t>
            </a:r>
            <a:endParaRPr sz="1200"/>
          </a:p>
          <a:p>
            <a:pPr indent="-304800" lvl="1" marL="914400" rtl="0" algn="l">
              <a:spcBef>
                <a:spcPts val="200"/>
              </a:spcBef>
              <a:spcAft>
                <a:spcPts val="0"/>
              </a:spcAft>
              <a:buSzPts val="1200"/>
              <a:buChar char="○"/>
            </a:pPr>
            <a:r>
              <a:rPr lang="en" sz="1200"/>
              <a:t>Digital Twin Hooks</a:t>
            </a:r>
            <a:endParaRPr sz="1200"/>
          </a:p>
          <a:p>
            <a:pPr indent="-330200" lvl="0" marL="457200" rtl="0" algn="l">
              <a:spcBef>
                <a:spcPts val="200"/>
              </a:spcBef>
              <a:spcAft>
                <a:spcPts val="0"/>
              </a:spcAft>
              <a:buSzPts val="1600"/>
              <a:buChar char="●"/>
            </a:pPr>
            <a:r>
              <a:rPr lang="en"/>
              <a:t>IoT Device Protocols</a:t>
            </a:r>
            <a:endParaRPr/>
          </a:p>
          <a:p>
            <a:pPr indent="-304800" lvl="1" marL="914400" rtl="0" algn="l">
              <a:spcBef>
                <a:spcPts val="200"/>
              </a:spcBef>
              <a:spcAft>
                <a:spcPts val="0"/>
              </a:spcAft>
              <a:buSzPts val="1200"/>
              <a:buChar char="○"/>
            </a:pPr>
            <a:r>
              <a:rPr lang="en" sz="1200"/>
              <a:t>WoT </a:t>
            </a:r>
            <a:endParaRPr sz="1200"/>
          </a:p>
          <a:p>
            <a:pPr indent="-304800" lvl="1" marL="914400" rtl="0" algn="l">
              <a:spcBef>
                <a:spcPts val="200"/>
              </a:spcBef>
              <a:spcAft>
                <a:spcPts val="0"/>
              </a:spcAft>
              <a:buSzPts val="1200"/>
              <a:buChar char="○"/>
            </a:pPr>
            <a:r>
              <a:rPr lang="en" sz="1200"/>
              <a:t>ZWave</a:t>
            </a:r>
            <a:endParaRPr sz="1200"/>
          </a:p>
          <a:p>
            <a:pPr indent="-304800" lvl="1" marL="914400" rtl="0" algn="l">
              <a:spcBef>
                <a:spcPts val="200"/>
              </a:spcBef>
              <a:spcAft>
                <a:spcPts val="0"/>
              </a:spcAft>
              <a:buSzPts val="1200"/>
              <a:buChar char="○"/>
            </a:pPr>
            <a:r>
              <a:rPr lang="en" sz="1200"/>
              <a:t>1-wire</a:t>
            </a:r>
            <a:endParaRPr sz="1200"/>
          </a:p>
          <a:p>
            <a:pPr indent="-304800" lvl="1" marL="914400" rtl="0" algn="l">
              <a:spcBef>
                <a:spcPts val="200"/>
              </a:spcBef>
              <a:spcAft>
                <a:spcPts val="0"/>
              </a:spcAft>
              <a:buSzPts val="1200"/>
              <a:buChar char="○"/>
            </a:pPr>
            <a:r>
              <a:rPr lang="en" sz="1200"/>
              <a:t>…etc</a:t>
            </a:r>
            <a:endParaRPr sz="1200"/>
          </a:p>
          <a:p>
            <a:pPr indent="-317500" lvl="0" marL="457200" rtl="0" algn="l">
              <a:spcBef>
                <a:spcPts val="200"/>
              </a:spcBef>
              <a:spcAft>
                <a:spcPts val="0"/>
              </a:spcAft>
              <a:buSzPts val="1400"/>
              <a:buChar char="●"/>
            </a:pPr>
            <a:r>
              <a:rPr lang="en" sz="1400"/>
              <a:t>S</a:t>
            </a:r>
            <a:r>
              <a:rPr lang="en" sz="1400"/>
              <a:t>ervices</a:t>
            </a:r>
            <a:endParaRPr sz="894"/>
          </a:p>
          <a:p>
            <a:pPr indent="-304800" lvl="1" marL="914400" rtl="0" algn="l">
              <a:spcBef>
                <a:spcPts val="200"/>
              </a:spcBef>
              <a:spcAft>
                <a:spcPts val="0"/>
              </a:spcAft>
              <a:buSzPts val="1200"/>
              <a:buChar char="○"/>
            </a:pPr>
            <a:r>
              <a:rPr lang="en" sz="1200"/>
              <a:t>Launcher</a:t>
            </a:r>
            <a:endParaRPr sz="1200"/>
          </a:p>
          <a:p>
            <a:pPr indent="-304800" lvl="1" marL="914400" rtl="0" algn="l">
              <a:spcBef>
                <a:spcPts val="200"/>
              </a:spcBef>
              <a:spcAft>
                <a:spcPts val="0"/>
              </a:spcAft>
              <a:buSzPts val="1200"/>
              <a:buChar char="○"/>
            </a:pPr>
            <a:r>
              <a:rPr lang="en" sz="1200"/>
              <a:t>Provisioning</a:t>
            </a:r>
            <a:endParaRPr sz="1200"/>
          </a:p>
          <a:p>
            <a:pPr indent="-304800" lvl="1" marL="914400" rtl="0" algn="l">
              <a:spcBef>
                <a:spcPts val="200"/>
              </a:spcBef>
              <a:spcAft>
                <a:spcPts val="0"/>
              </a:spcAft>
              <a:buSzPts val="1200"/>
              <a:buChar char="○"/>
            </a:pPr>
            <a:r>
              <a:rPr lang="en" sz="1200"/>
              <a:t>History</a:t>
            </a:r>
            <a:endParaRPr sz="1200"/>
          </a:p>
          <a:p>
            <a:pPr indent="-304800" lvl="1" marL="914400" rtl="0" algn="l">
              <a:spcBef>
                <a:spcPts val="200"/>
              </a:spcBef>
              <a:spcAft>
                <a:spcPts val="0"/>
              </a:spcAft>
              <a:buSzPts val="1200"/>
              <a:buChar char="○"/>
            </a:pPr>
            <a:r>
              <a:rPr lang="en" sz="1200"/>
              <a:t>HiveOView (web view)</a:t>
            </a:r>
            <a:endParaRPr sz="1200"/>
          </a:p>
          <a:p>
            <a:pPr indent="-304800" lvl="1" marL="914400" rtl="0" algn="l">
              <a:spcBef>
                <a:spcPts val="200"/>
              </a:spcBef>
              <a:spcAft>
                <a:spcPts val="0"/>
              </a:spcAft>
              <a:buSzPts val="1200"/>
              <a:buChar char="○"/>
            </a:pPr>
            <a:r>
              <a:rPr lang="en" sz="1200"/>
              <a:t>Monitoring</a:t>
            </a:r>
            <a:endParaRPr sz="1200"/>
          </a:p>
        </p:txBody>
      </p:sp>
      <p:pic>
        <p:nvPicPr>
          <p:cNvPr id="159" name="Google Shape;159;p20" title="hub digitwin.jpg"/>
          <p:cNvPicPr preferRelativeResize="0"/>
          <p:nvPr/>
        </p:nvPicPr>
        <p:blipFill>
          <a:blip r:embed="rId3">
            <a:alphaModFix/>
          </a:blip>
          <a:stretch>
            <a:fillRect/>
          </a:stretch>
        </p:blipFill>
        <p:spPr>
          <a:xfrm>
            <a:off x="3168250" y="959038"/>
            <a:ext cx="5725950" cy="3874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Digital Twin Runtime</a:t>
            </a:r>
            <a:endParaRPr sz="1700"/>
          </a:p>
        </p:txBody>
      </p:sp>
      <p:sp>
        <p:nvSpPr>
          <p:cNvPr id="165" name="Google Shape;165;p21"/>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330200" lvl="0" marL="457200" rtl="0" algn="l">
              <a:spcBef>
                <a:spcPts val="200"/>
              </a:spcBef>
              <a:spcAft>
                <a:spcPts val="0"/>
              </a:spcAft>
              <a:buSzPts val="1600"/>
              <a:buChar char="●"/>
            </a:pPr>
            <a:r>
              <a:rPr lang="en"/>
              <a:t>HiveOT uses two TD’s per Digital Twin:</a:t>
            </a:r>
            <a:endParaRPr/>
          </a:p>
          <a:p>
            <a:pPr indent="-317500" lvl="1" marL="914400" rtl="0" algn="l">
              <a:spcBef>
                <a:spcPts val="200"/>
              </a:spcBef>
              <a:spcAft>
                <a:spcPts val="0"/>
              </a:spcAft>
              <a:buSzPts val="1400"/>
              <a:buChar char="○"/>
            </a:pPr>
            <a:r>
              <a:rPr lang="en" sz="1400"/>
              <a:t>Device TD</a:t>
            </a:r>
            <a:endParaRPr sz="1400"/>
          </a:p>
          <a:p>
            <a:pPr indent="-317500" lvl="2" marL="1371600" rtl="0" algn="l">
              <a:spcBef>
                <a:spcPts val="0"/>
              </a:spcBef>
              <a:spcAft>
                <a:spcPts val="0"/>
              </a:spcAft>
              <a:buSzPts val="1400"/>
              <a:buChar char="■"/>
            </a:pPr>
            <a:r>
              <a:rPr lang="en" sz="1400"/>
              <a:t>Sent by device agents</a:t>
            </a:r>
            <a:endParaRPr sz="1400"/>
          </a:p>
          <a:p>
            <a:pPr indent="-317500" lvl="1" marL="914400" rtl="0" algn="l">
              <a:spcBef>
                <a:spcPts val="200"/>
              </a:spcBef>
              <a:spcAft>
                <a:spcPts val="0"/>
              </a:spcAft>
              <a:buSzPts val="1400"/>
              <a:buChar char="○"/>
            </a:pPr>
            <a:r>
              <a:rPr lang="en" sz="1400"/>
              <a:t>Digital Twin TD</a:t>
            </a:r>
            <a:endParaRPr sz="1400"/>
          </a:p>
          <a:p>
            <a:pPr indent="-317500" lvl="2" marL="1371600" rtl="0" algn="l">
              <a:spcBef>
                <a:spcPts val="0"/>
              </a:spcBef>
              <a:spcAft>
                <a:spcPts val="0"/>
              </a:spcAft>
              <a:buSzPts val="1400"/>
              <a:buChar char="■"/>
            </a:pPr>
            <a:r>
              <a:rPr lang="en" sz="1400"/>
              <a:t>Served to consumers</a:t>
            </a:r>
            <a:endParaRPr sz="1400"/>
          </a:p>
          <a:p>
            <a:pPr indent="-317500" lvl="2" marL="1371600" rtl="0" algn="l">
              <a:spcBef>
                <a:spcPts val="0"/>
              </a:spcBef>
              <a:spcAft>
                <a:spcPts val="0"/>
              </a:spcAft>
              <a:buSzPts val="1400"/>
              <a:buChar char="■"/>
            </a:pPr>
            <a:r>
              <a:rPr lang="en" sz="1400"/>
              <a:t>Forms updated with</a:t>
            </a:r>
            <a:r>
              <a:rPr lang="en" sz="1400"/>
              <a:t> with</a:t>
            </a:r>
            <a:r>
              <a:rPr lang="en" sz="1400"/>
              <a:t> Hub endpoints</a:t>
            </a:r>
            <a:endParaRPr sz="1400"/>
          </a:p>
          <a:p>
            <a:pPr indent="-317500" lvl="2" marL="1371600" rtl="0" algn="l">
              <a:spcBef>
                <a:spcPts val="0"/>
              </a:spcBef>
              <a:spcAft>
                <a:spcPts val="0"/>
              </a:spcAft>
              <a:buSzPts val="1400"/>
              <a:buChar char="■"/>
            </a:pPr>
            <a:r>
              <a:rPr lang="en" sz="1400"/>
              <a:t>Identify as digital-twin Thing-ID: </a:t>
            </a:r>
            <a:r>
              <a:rPr lang="en" sz="1400"/>
              <a:t>dtw:{agentID}:{thingID}</a:t>
            </a:r>
            <a:endParaRPr sz="1400"/>
          </a:p>
          <a:p>
            <a:pPr indent="-330200" lvl="0" marL="457200" rtl="0" algn="l">
              <a:spcBef>
                <a:spcPts val="400"/>
              </a:spcBef>
              <a:spcAft>
                <a:spcPts val="0"/>
              </a:spcAft>
              <a:buSzPts val="1600"/>
              <a:buChar char="●"/>
            </a:pPr>
            <a:r>
              <a:rPr lang="en"/>
              <a:t>Consumers interact with the digital twin</a:t>
            </a:r>
            <a:endParaRPr/>
          </a:p>
          <a:p>
            <a:pPr indent="-311150" lvl="1" marL="914400" rtl="0" algn="l">
              <a:spcBef>
                <a:spcPts val="400"/>
              </a:spcBef>
              <a:spcAft>
                <a:spcPts val="0"/>
              </a:spcAft>
              <a:buSzPts val="1300"/>
              <a:buChar char="○"/>
            </a:pPr>
            <a:r>
              <a:rPr lang="en"/>
              <a:t>Requests are routed by the digital twin router</a:t>
            </a:r>
            <a:endParaRPr/>
          </a:p>
          <a:p>
            <a:pPr indent="-317500" lvl="1" marL="914400" rtl="0" algn="l">
              <a:spcBef>
                <a:spcPts val="200"/>
              </a:spcBef>
              <a:spcAft>
                <a:spcPts val="0"/>
              </a:spcAft>
              <a:buSzPts val="1400"/>
              <a:buChar char="○"/>
            </a:pPr>
            <a:r>
              <a:rPr lang="en" sz="1400"/>
              <a:t>The device is isolated from the outside</a:t>
            </a:r>
            <a:endParaRPr sz="1400"/>
          </a:p>
          <a:p>
            <a:pPr indent="-330200" lvl="0" marL="457200" rtl="0" algn="l">
              <a:spcBef>
                <a:spcPts val="400"/>
              </a:spcBef>
              <a:spcAft>
                <a:spcPts val="0"/>
              </a:spcAft>
              <a:buSzPts val="1600"/>
              <a:buChar char="●"/>
            </a:pPr>
            <a:r>
              <a:rPr lang="en"/>
              <a:t>Monitoring and simulation hooks</a:t>
            </a:r>
            <a:endParaRPr/>
          </a:p>
          <a:p>
            <a:pPr indent="-317500" lvl="1" marL="914400" rtl="0" algn="l">
              <a:spcBef>
                <a:spcPts val="200"/>
              </a:spcBef>
              <a:spcAft>
                <a:spcPts val="0"/>
              </a:spcAft>
              <a:buSzPts val="1400"/>
              <a:buChar char="○"/>
            </a:pPr>
            <a:r>
              <a:rPr lang="en" sz="1400"/>
              <a:t>Monitor Thing interaction </a:t>
            </a:r>
            <a:r>
              <a:rPr lang="en" sz="1000"/>
              <a:t>(*future)</a:t>
            </a:r>
            <a:endParaRPr sz="1000"/>
          </a:p>
          <a:p>
            <a:pPr indent="-317500" lvl="1" marL="914400" rtl="0" algn="l">
              <a:spcBef>
                <a:spcPts val="200"/>
              </a:spcBef>
              <a:spcAft>
                <a:spcPts val="0"/>
              </a:spcAft>
              <a:buSzPts val="1400"/>
              <a:buChar char="○"/>
            </a:pPr>
            <a:r>
              <a:rPr lang="en" sz="1400"/>
              <a:t>Route Thing operations to a simulator </a:t>
            </a:r>
            <a:r>
              <a:rPr lang="en" sz="1000"/>
              <a:t>(*future)</a:t>
            </a:r>
            <a:endParaRPr sz="1000"/>
          </a:p>
        </p:txBody>
      </p:sp>
      <p:pic>
        <p:nvPicPr>
          <p:cNvPr id="166" name="Google Shape;166;p21"/>
          <p:cNvPicPr preferRelativeResize="0"/>
          <p:nvPr/>
        </p:nvPicPr>
        <p:blipFill>
          <a:blip r:embed="rId3">
            <a:alphaModFix/>
          </a:blip>
          <a:stretch>
            <a:fillRect/>
          </a:stretch>
        </p:blipFill>
        <p:spPr>
          <a:xfrm>
            <a:off x="5348550" y="3500022"/>
            <a:ext cx="557874" cy="572700"/>
          </a:xfrm>
          <a:prstGeom prst="rect">
            <a:avLst/>
          </a:prstGeom>
          <a:noFill/>
          <a:ln>
            <a:noFill/>
          </a:ln>
        </p:spPr>
      </p:pic>
      <p:pic>
        <p:nvPicPr>
          <p:cNvPr id="167" name="Google Shape;167;p21" title="digitwin runtime.jpg"/>
          <p:cNvPicPr preferRelativeResize="0"/>
          <p:nvPr/>
        </p:nvPicPr>
        <p:blipFill>
          <a:blip r:embed="rId4">
            <a:alphaModFix/>
          </a:blip>
          <a:stretch>
            <a:fillRect/>
          </a:stretch>
        </p:blipFill>
        <p:spPr>
          <a:xfrm>
            <a:off x="6269350" y="1008725"/>
            <a:ext cx="2628900" cy="3854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